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8" r:id="rId5"/>
    <p:sldId id="26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5426B7B-7003-4161-A61B-BBDA85F3F3B8}">
          <p14:sldIdLst>
            <p14:sldId id="256"/>
            <p14:sldId id="257"/>
            <p14:sldId id="258"/>
            <p14:sldId id="268"/>
            <p14:sldId id="267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горь Липкин" initials="ИЛ" lastIdx="4" clrIdx="0">
    <p:extLst>
      <p:ext uri="{19B8F6BF-5375-455C-9EA6-DF929625EA0E}">
        <p15:presenceInfo xmlns:p15="http://schemas.microsoft.com/office/powerpoint/2012/main" userId="9329fea9fd13b9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G:\&#1054;&#1073;&#1097;&#1080;&#1077;%20&#1076;&#1080;&#1089;&#1082;&#1080;\1.%20&#1057;&#1054;&#1069;&#1055;\1.%20&#1054;&#1089;&#1085;&#1086;&#1074;&#1085;&#1086;&#1077;\10.%20&#1057;&#1090;&#1072;&#1090;&#1080;&#1089;&#1090;&#1080;&#1082;&#1072;%20&#1080;%20&#1072;&#1085;&#1072;&#1083;&#1080;&#1090;&#1080;&#1082;&#1072;\&#1057;&#1090;&#1072;&#1090;&#1080;&#1089;&#1090;&#1080;&#1082;&#1072;%20&#1045;&#1060;&#1056;&#1057;&#1041;%20&#1080;%20&#1072;&#1085;&#1072;&#1083;&#1080;&#1079;\1%20&#1087;&#1086;&#1083;&#1091;&#1075;&#1086;&#1076;&#1080;&#1077;%202024\&#1057;&#1090;&#1072;&#1090;&#1080;&#1089;&#1090;&#1080;&#1082;&#1072;%206%20&#1084;&#1077;&#1089;.2024%20&#1089;%20&#1091;&#1095;&#1077;&#1090;&#1086;&#1084;%20&#1082;&#1086;&#1089;&#1103;&#1082;&#1086;&#107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G:\&#1054;&#1073;&#1097;&#1080;&#1077;%20&#1076;&#1080;&#1089;&#1082;&#1080;\1.%20&#1057;&#1054;&#1069;&#1055;\1.%20&#1054;&#1089;&#1085;&#1086;&#1074;&#1085;&#1086;&#1077;\10.%20&#1057;&#1090;&#1072;&#1090;&#1080;&#1089;&#1090;&#1080;&#1082;&#1072;%20&#1080;%20&#1072;&#1085;&#1072;&#1083;&#1080;&#1090;&#1080;&#1082;&#1072;\&#1057;&#1090;&#1072;&#1090;&#1080;&#1089;&#1090;&#1080;&#1082;&#1072;%20&#1045;&#1060;&#1056;&#1057;&#1041;%20&#1080;%20&#1072;&#1085;&#1072;&#1083;&#1080;&#1079;\1%20&#1087;&#1086;&#1083;&#1091;&#1075;&#1086;&#1076;&#1080;&#1077;%202024\&#1057;&#1090;&#1072;&#1090;&#1080;&#1089;&#1090;&#1080;&#1082;&#1072;%206%20&#1084;&#1077;&#1089;.2024%20&#1089;%20&#1091;&#1095;&#1077;&#1090;&#1086;&#1084;%20&#1082;&#1086;&#1089;&#1103;&#1082;&#1086;&#1074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G:\&#1054;&#1073;&#1097;&#1080;&#1077;%20&#1076;&#1080;&#1089;&#1082;&#1080;\1.%20&#1057;&#1054;&#1069;&#1055;\1.%20&#1054;&#1089;&#1085;&#1086;&#1074;&#1085;&#1086;&#1077;\10.%20&#1057;&#1090;&#1072;&#1090;&#1080;&#1089;&#1090;&#1080;&#1082;&#1072;%20&#1080;%20&#1072;&#1085;&#1072;&#1083;&#1080;&#1090;&#1080;&#1082;&#1072;\&#1057;&#1090;&#1072;&#1090;&#1080;&#1089;&#1090;&#1080;&#1082;&#1072;%20&#1045;&#1060;&#1056;&#1057;&#1041;%20&#1080;%20&#1072;&#1085;&#1072;&#1083;&#1080;&#1079;\1%20&#1087;&#1086;&#1083;&#1091;&#1075;&#1086;&#1076;&#1080;&#1077;%202024\&#1057;&#1090;&#1072;&#1090;&#1080;&#1089;&#1090;&#1080;&#1082;&#1072;%206%20&#1084;&#1077;&#1089;.2024%20&#1089;%20&#1091;&#1095;&#1077;&#1090;&#1086;&#1084;%20&#1082;&#1086;&#1089;&#1103;&#1082;&#1086;&#1074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G:\&#1054;&#1073;&#1097;&#1080;&#1077;%20&#1076;&#1080;&#1089;&#1082;&#1080;\1.%20&#1057;&#1054;&#1069;&#1055;\1.%20&#1054;&#1089;&#1085;&#1086;&#1074;&#1085;&#1086;&#1077;\10.%20&#1057;&#1090;&#1072;&#1090;&#1080;&#1089;&#1090;&#1080;&#1082;&#1072;%20&#1080;%20&#1072;&#1085;&#1072;&#1083;&#1080;&#1090;&#1080;&#1082;&#1072;\&#1057;&#1090;&#1072;&#1090;&#1080;&#1089;&#1090;&#1080;&#1082;&#1072;%20&#1045;&#1060;&#1056;&#1057;&#1041;%20&#1080;%20&#1072;&#1085;&#1072;&#1083;&#1080;&#1079;\1%20&#1087;&#1086;&#1083;&#1091;&#1075;&#1086;&#1076;&#1080;&#1077;%202024\&#1057;&#1090;&#1072;&#1090;&#1080;&#1089;&#1090;&#1080;&#1082;&#1072;%206%20&#1084;&#1077;&#1089;.2024%20&#1089;%20&#1091;&#1095;&#1077;&#1090;&#1086;&#1084;%20&#1082;&#1086;&#1089;&#1103;&#1082;&#1086;&#1074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G:\&#1054;&#1073;&#1097;&#1080;&#1077;%20&#1076;&#1080;&#1089;&#1082;&#1080;\1.%20&#1057;&#1054;&#1069;&#1055;\1.%20&#1054;&#1089;&#1085;&#1086;&#1074;&#1085;&#1086;&#1077;\10.%20&#1057;&#1090;&#1072;&#1090;&#1080;&#1089;&#1090;&#1080;&#1082;&#1072;%20&#1080;%20&#1072;&#1085;&#1072;&#1083;&#1080;&#1090;&#1080;&#1082;&#1072;\&#1057;&#1090;&#1072;&#1090;&#1080;&#1089;&#1090;&#1080;&#1082;&#1072;%20&#1045;&#1060;&#1056;&#1057;&#1041;%20&#1080;%20&#1072;&#1085;&#1072;&#1083;&#1080;&#1079;\1%20&#1087;&#1086;&#1083;&#1091;&#1075;&#1086;&#1076;&#1080;&#1077;%202024\&#1057;&#1090;&#1072;&#1090;&#1080;&#1089;&#1090;&#1080;&#1082;&#1072;%206%20&#1084;&#1077;&#1089;.2024%20&#1089;%20&#1091;&#1095;&#1077;&#1090;&#1086;&#1084;%20&#1082;&#1086;&#1089;&#1103;&#1082;&#1086;&#1074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G:\&#1054;&#1073;&#1097;&#1080;&#1077;%20&#1076;&#1080;&#1089;&#1082;&#1080;\1.%20&#1057;&#1054;&#1069;&#1055;\1.%20&#1054;&#1089;&#1085;&#1086;&#1074;&#1085;&#1086;&#1077;\10.%20&#1057;&#1090;&#1072;&#1090;&#1080;&#1089;&#1090;&#1080;&#1082;&#1072;%20&#1080;%20&#1072;&#1085;&#1072;&#1083;&#1080;&#1090;&#1080;&#1082;&#1072;\&#1057;&#1090;&#1072;&#1090;&#1080;&#1089;&#1090;&#1080;&#1082;&#1072;%20&#1045;&#1060;&#1056;&#1057;&#1041;%20&#1080;%20&#1072;&#1085;&#1072;&#1083;&#1080;&#1079;\1%20&#1087;&#1086;&#1083;&#1091;&#1075;&#1086;&#1076;&#1080;&#1077;%202024\&#1057;&#1090;&#1072;&#1090;&#1080;&#1089;&#1090;&#1080;&#1082;&#1072;%206%20&#1084;&#1077;&#1089;.2024%20&#1089;%20&#1091;&#1095;&#1077;&#1090;&#1086;&#1084;%20&#1082;&#1086;&#1089;&#1103;&#1082;&#1086;&#1074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G:\&#1054;&#1073;&#1097;&#1080;&#1077;%20&#1076;&#1080;&#1089;&#1082;&#1080;\1.%20&#1057;&#1054;&#1069;&#1055;\1.%20&#1054;&#1089;&#1085;&#1086;&#1074;&#1085;&#1086;&#1077;\10.%20&#1057;&#1090;&#1072;&#1090;&#1080;&#1089;&#1090;&#1080;&#1082;&#1072;%20&#1080;%20&#1072;&#1085;&#1072;&#1083;&#1080;&#1090;&#1080;&#1082;&#1072;\&#1057;&#1090;&#1072;&#1090;&#1080;&#1089;&#1090;&#1080;&#1082;&#1072;%20&#1045;&#1060;&#1056;&#1057;&#1041;%20&#1080;%20&#1072;&#1085;&#1072;&#1083;&#1080;&#1079;\1%20&#1087;&#1086;&#1083;&#1091;&#1075;&#1086;&#1076;&#1080;&#1077;%202024\&#1057;&#1090;&#1072;&#1090;&#1080;&#1089;&#1090;&#1080;&#1082;&#1072;%206%20&#1084;&#1077;&#1089;.2024%20&#1089;%20&#1091;&#1095;&#1077;&#1090;&#1086;&#1084;%20&#1082;&#1086;&#1089;&#1103;&#1082;&#1086;&#1074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G:\&#1054;&#1073;&#1097;&#1080;&#1077;%20&#1076;&#1080;&#1089;&#1082;&#1080;\1.%20&#1057;&#1054;&#1069;&#1055;\1.%20&#1054;&#1089;&#1085;&#1086;&#1074;&#1085;&#1086;&#1077;\10.%20&#1057;&#1090;&#1072;&#1090;&#1080;&#1089;&#1090;&#1080;&#1082;&#1072;%20&#1080;%20&#1072;&#1085;&#1072;&#1083;&#1080;&#1090;&#1080;&#1082;&#1072;\&#1057;&#1090;&#1072;&#1090;&#1080;&#1089;&#1090;&#1080;&#1082;&#1072;%20&#1045;&#1060;&#1056;&#1057;&#1041;%20&#1080;%20&#1072;&#1085;&#1072;&#1083;&#1080;&#1079;\1%20&#1087;&#1086;&#1083;&#1091;&#1075;&#1086;&#1076;&#1080;&#1077;%202024\&#1057;&#1090;&#1072;&#1090;&#1080;&#1089;&#1090;&#1080;&#1082;&#1072;%206%20&#1084;&#1077;&#1089;.2024%20&#1089;%20&#1091;&#1095;&#1077;&#1090;&#1086;&#1084;%20&#1082;&#1086;&#1089;&#1103;&#1082;&#1086;&#1074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/>
              <a:t>Количество лотов в завершенных торгах  </a:t>
            </a:r>
          </a:p>
          <a:p>
            <a:pPr>
              <a:defRPr/>
            </a:pPr>
            <a:r>
              <a:rPr lang="ru-RU" b="1"/>
              <a:t>во вторых кварталах 2016-2024 г.г., шт.</a:t>
            </a:r>
          </a:p>
        </c:rich>
      </c:tx>
      <c:layout>
        <c:manualLayout>
          <c:xMode val="edge"/>
          <c:yMode val="edge"/>
          <c:x val="0.34772543276494261"/>
          <c:y val="2.43228302929795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'Лоты в сост+несост'!$A$4</c:f>
              <c:strCache>
                <c:ptCount val="1"/>
                <c:pt idx="0">
                  <c:v>Аукцион, конкурс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'Лоты в сост+несост'!$B$201:$J$201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('Лоты в сост+несост'!$C$66,'Лоты в сост+несост'!$H$66,'Лоты в сост+несост'!$M$66,'Лоты в сост+несост'!$R$66,'Лоты в сост+несост'!$W$66,'Лоты в сост+несост'!$AB$66,'Лоты в сост+несост'!$AG$66,'Лоты в сост+несост'!$AL$66,'Лоты в сост+несост'!$AQ$66)</c:f>
              <c:numCache>
                <c:formatCode>#,##0</c:formatCode>
                <c:ptCount val="9"/>
                <c:pt idx="0">
                  <c:v>48918</c:v>
                </c:pt>
                <c:pt idx="1">
                  <c:v>34214</c:v>
                </c:pt>
                <c:pt idx="2">
                  <c:v>42344</c:v>
                </c:pt>
                <c:pt idx="3">
                  <c:v>30632</c:v>
                </c:pt>
                <c:pt idx="4">
                  <c:v>31475</c:v>
                </c:pt>
                <c:pt idx="5">
                  <c:v>37408</c:v>
                </c:pt>
                <c:pt idx="6">
                  <c:v>39811</c:v>
                </c:pt>
                <c:pt idx="7">
                  <c:v>46157</c:v>
                </c:pt>
                <c:pt idx="8">
                  <c:v>41215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3D-4A30-B522-E36E1312ADD9}"/>
            </c:ext>
          </c:extLst>
        </c:ser>
        <c:ser>
          <c:idx val="1"/>
          <c:order val="1"/>
          <c:tx>
            <c:strRef>
              <c:f>'Лоты в сост+несост'!$A$68</c:f>
              <c:strCache>
                <c:ptCount val="1"/>
                <c:pt idx="0">
                  <c:v>Публичное предложение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'Лоты в сост+несост'!$B$201:$J$201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('Лоты в сост+несост'!$C$129,'Лоты в сост+несост'!$H$129,'Лоты в сост+несост'!$M$129,'Лоты в сост+несост'!$R$129,'Лоты в сост+несост'!$W$129,'Лоты в сост+несост'!$AB$129,'Лоты в сост+несост'!$AG$129,'Лоты в сост+несост'!$AL$129,'Лоты в сост+несост'!$AQ$129)</c:f>
              <c:numCache>
                <c:formatCode>#,##0</c:formatCode>
                <c:ptCount val="9"/>
                <c:pt idx="0">
                  <c:v>23926</c:v>
                </c:pt>
                <c:pt idx="1">
                  <c:v>16470</c:v>
                </c:pt>
                <c:pt idx="2">
                  <c:v>19628</c:v>
                </c:pt>
                <c:pt idx="3">
                  <c:v>19407</c:v>
                </c:pt>
                <c:pt idx="4">
                  <c:v>19741</c:v>
                </c:pt>
                <c:pt idx="5">
                  <c:v>19438</c:v>
                </c:pt>
                <c:pt idx="6">
                  <c:v>19721</c:v>
                </c:pt>
                <c:pt idx="7">
                  <c:v>23116</c:v>
                </c:pt>
                <c:pt idx="8">
                  <c:v>21015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3D-4A30-B522-E36E1312AD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37289680"/>
        <c:axId val="537288960"/>
      </c:barChart>
      <c:catAx>
        <c:axId val="537289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37288960"/>
        <c:crosses val="autoZero"/>
        <c:auto val="1"/>
        <c:lblAlgn val="ctr"/>
        <c:lblOffset val="100"/>
        <c:noMultiLvlLbl val="0"/>
      </c:catAx>
      <c:valAx>
        <c:axId val="537288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37289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/>
              <a:t>Количество лотов, реализованных в несостоявшихся торгах с заключением ДКП </a:t>
            </a:r>
          </a:p>
          <a:p>
            <a:pPr>
              <a:defRPr/>
            </a:pPr>
            <a:r>
              <a:rPr lang="ru-RU" b="1"/>
              <a:t>во вторых кварталах 2016-2024 г.г., шт.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4.2842509651222042E-2"/>
          <c:y val="0.11980099502487562"/>
          <c:w val="0.9445896997356904"/>
          <c:h val="0.828903775087815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'Лоты в несост. с ДКП обр.'!$A$68</c:f>
              <c:strCache>
                <c:ptCount val="1"/>
                <c:pt idx="0">
                  <c:v>Реализовано в несостоявшихся торгах с ДКП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bg2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C19-4421-9DE2-17A07B84EB2A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C19-4421-9DE2-17A07B84EB2A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C19-4421-9DE2-17A07B84EB2A}"/>
              </c:ext>
            </c:extLst>
          </c:dPt>
          <c:dPt>
            <c:idx val="4"/>
            <c:invertIfNegative val="0"/>
            <c:bubble3D val="0"/>
            <c:spPr>
              <a:solidFill>
                <a:schemeClr val="bg2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C19-4421-9DE2-17A07B84EB2A}"/>
              </c:ext>
            </c:extLst>
          </c:dPt>
          <c:dPt>
            <c:idx val="5"/>
            <c:invertIfNegative val="0"/>
            <c:bubble3D val="0"/>
            <c:spPr>
              <a:solidFill>
                <a:schemeClr val="bg2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C19-4421-9DE2-17A07B84EB2A}"/>
              </c:ext>
            </c:extLst>
          </c:dPt>
          <c:dPt>
            <c:idx val="6"/>
            <c:invertIfNegative val="0"/>
            <c:bubble3D val="0"/>
            <c:spPr>
              <a:solidFill>
                <a:schemeClr val="bg2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FC19-4421-9DE2-17A07B84EB2A}"/>
              </c:ext>
            </c:extLst>
          </c:dPt>
          <c:dPt>
            <c:idx val="7"/>
            <c:invertIfNegative val="0"/>
            <c:bubble3D val="0"/>
            <c:spPr>
              <a:solidFill>
                <a:schemeClr val="bg2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FC19-4421-9DE2-17A07B84EB2A}"/>
              </c:ext>
            </c:extLst>
          </c:dPt>
          <c:dPt>
            <c:idx val="8"/>
            <c:invertIfNegative val="0"/>
            <c:bubble3D val="0"/>
            <c:spPr>
              <a:solidFill>
                <a:schemeClr val="bg2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FC19-4421-9DE2-17A07B84EB2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'[1]Лоты в сост+несост'!$B$198:$J$199</c:f>
              <c:multiLvlStrCache>
                <c:ptCount val="9"/>
                <c:lvl/>
                <c:lvl>
                  <c:pt idx="0">
                    <c:v>2016</c:v>
                  </c:pt>
                  <c:pt idx="1">
                    <c:v>2017</c:v>
                  </c:pt>
                  <c:pt idx="2">
                    <c:v>2018</c:v>
                  </c:pt>
                  <c:pt idx="3">
                    <c:v>2019</c:v>
                  </c:pt>
                  <c:pt idx="4">
                    <c:v>2020</c:v>
                  </c:pt>
                  <c:pt idx="5">
                    <c:v>2021</c:v>
                  </c:pt>
                  <c:pt idx="6">
                    <c:v>2022</c:v>
                  </c:pt>
                  <c:pt idx="7">
                    <c:v>2023</c:v>
                  </c:pt>
                  <c:pt idx="8">
                    <c:v>2024</c:v>
                  </c:pt>
                </c:lvl>
              </c:multiLvlStrCache>
            </c:multiLvlStrRef>
          </c:cat>
          <c:val>
            <c:numRef>
              <c:f>('Лоты в несост. с ДКП обр.'!$C$96,'Лоты в несост. с ДКП обр.'!$H$96,'Лоты в несост. с ДКП обр.'!$M$96,'Лоты в несост. с ДКП обр.'!$R$96,'Лоты в несост. с ДКП обр.'!$W$96,'Лоты в несост. с ДКП обр.'!$AB$96,'Лоты в несост. с ДКП обр.'!$AG$96,'Лоты в несост. с ДКП обр.'!$AL$96,'Лоты в несост. с ДКП обр.'!$AQ$96)</c:f>
              <c:numCache>
                <c:formatCode>General</c:formatCode>
                <c:ptCount val="9"/>
                <c:pt idx="0">
                  <c:v>0</c:v>
                </c:pt>
                <c:pt idx="1">
                  <c:v>100</c:v>
                </c:pt>
                <c:pt idx="2">
                  <c:v>147</c:v>
                </c:pt>
                <c:pt idx="3">
                  <c:v>94</c:v>
                </c:pt>
                <c:pt idx="4">
                  <c:v>248</c:v>
                </c:pt>
                <c:pt idx="5">
                  <c:v>269</c:v>
                </c:pt>
                <c:pt idx="6">
                  <c:v>281</c:v>
                </c:pt>
                <c:pt idx="7">
                  <c:v>271</c:v>
                </c:pt>
                <c:pt idx="8">
                  <c:v>963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FC19-4421-9DE2-17A07B84EB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37289680"/>
        <c:axId val="537288960"/>
      </c:barChart>
      <c:catAx>
        <c:axId val="537289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37288960"/>
        <c:crosses val="autoZero"/>
        <c:auto val="1"/>
        <c:lblAlgn val="ctr"/>
        <c:lblOffset val="100"/>
        <c:noMultiLvlLbl val="0"/>
      </c:catAx>
      <c:valAx>
        <c:axId val="537288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37289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>
                <a:ln>
                  <a:noFill/>
                </a:ln>
              </a:rPr>
              <a:t>Стоимость реализованного имущества во вторых кварталах,</a:t>
            </a:r>
            <a:r>
              <a:rPr lang="ru-RU" b="1" baseline="0">
                <a:ln>
                  <a:noFill/>
                </a:ln>
              </a:rPr>
              <a:t> по годам,  млрд. руб. </a:t>
            </a:r>
          </a:p>
          <a:p>
            <a:pPr>
              <a:defRPr>
                <a:ln>
                  <a:noFill/>
                </a:ln>
              </a:defRPr>
            </a:pPr>
            <a:endParaRPr lang="ru-RU">
              <a:ln>
                <a:noFill/>
              </a:ln>
            </a:endParaRPr>
          </a:p>
        </c:rich>
      </c:tx>
      <c:layout>
        <c:manualLayout>
          <c:xMode val="edge"/>
          <c:yMode val="edge"/>
          <c:x val="0.24108558610821054"/>
          <c:y val="1.46466205727578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4661233952731928"/>
          <c:y val="6.5258770166085084E-2"/>
          <c:w val="0.81633236759956596"/>
          <c:h val="0.8385147393765861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'Стоимость реализованного обр'!$A$3</c:f>
              <c:strCache>
                <c:ptCount val="1"/>
                <c:pt idx="0">
                  <c:v>Аукцион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'[1]Лоты в сост+несост'!$B$198:$J$198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('Стоимость реализованного обр'!$C$64,'Стоимость реализованного обр'!$H$64,'Стоимость реализованного обр'!$M$64,'Стоимость реализованного обр'!$R$64,'Стоимость реализованного обр'!$W$64,'Стоимость реализованного обр'!$AB$64,'Стоимость реализованного обр'!$AG$64,'Стоимость реализованного обр'!$AL$64,'Стоимость реализованного обр'!$AQ$64)</c:f>
              <c:numCache>
                <c:formatCode>#\ ##0.0</c:formatCode>
                <c:ptCount val="9"/>
                <c:pt idx="0">
                  <c:v>3.8750824426500001</c:v>
                </c:pt>
                <c:pt idx="1">
                  <c:v>201.60090529009</c:v>
                </c:pt>
                <c:pt idx="2">
                  <c:v>7.8716728022299991</c:v>
                </c:pt>
                <c:pt idx="3">
                  <c:v>6.3132516019600011</c:v>
                </c:pt>
                <c:pt idx="4">
                  <c:v>12.48324898469</c:v>
                </c:pt>
                <c:pt idx="5">
                  <c:v>135.95972175188001</c:v>
                </c:pt>
                <c:pt idx="6">
                  <c:v>17.815839923889996</c:v>
                </c:pt>
                <c:pt idx="7">
                  <c:v>14.431802399859999</c:v>
                </c:pt>
                <c:pt idx="8">
                  <c:v>10.27227174852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7E-405F-A05A-7600EFBC5EAC}"/>
            </c:ext>
          </c:extLst>
        </c:ser>
        <c:ser>
          <c:idx val="1"/>
          <c:order val="1"/>
          <c:tx>
            <c:strRef>
              <c:f>'Стоимость реализованного обр'!$A$65</c:f>
              <c:strCache>
                <c:ptCount val="1"/>
                <c:pt idx="0">
                  <c:v>Публичное предложение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2.196595277320153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57E-405F-A05A-7600EFBC5E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'[1]Лоты в сост+несост'!$B$198:$J$198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('Стоимость реализованного обр'!$C$125,'Стоимость реализованного обр'!$H$125,'Стоимость реализованного обр'!$M$125,'Стоимость реализованного обр'!$R$125,'Стоимость реализованного обр'!$W$125,'Стоимость реализованного обр'!$AB$125,'Стоимость реализованного обр'!$AG$125,'Стоимость реализованного обр'!$AL$125,'Стоимость реализованного обр'!$AQ$125)</c:f>
              <c:numCache>
                <c:formatCode>0.0</c:formatCode>
                <c:ptCount val="9"/>
                <c:pt idx="0">
                  <c:v>5.633743878629998</c:v>
                </c:pt>
                <c:pt idx="1">
                  <c:v>17.481272252060002</c:v>
                </c:pt>
                <c:pt idx="2">
                  <c:v>20.059150383359995</c:v>
                </c:pt>
                <c:pt idx="3">
                  <c:v>20.303180890290001</c:v>
                </c:pt>
                <c:pt idx="4">
                  <c:v>29.255014308649997</c:v>
                </c:pt>
                <c:pt idx="5">
                  <c:v>51.78443648983999</c:v>
                </c:pt>
                <c:pt idx="6">
                  <c:v>38.958328401159989</c:v>
                </c:pt>
                <c:pt idx="7">
                  <c:v>48.450015663489992</c:v>
                </c:pt>
                <c:pt idx="8">
                  <c:v>27.537630196549991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7E-405F-A05A-7600EFBC5EAC}"/>
            </c:ext>
          </c:extLst>
        </c:ser>
        <c:ser>
          <c:idx val="2"/>
          <c:order val="2"/>
          <c:tx>
            <c:strRef>
              <c:f>'Реализовано в несост. с ДКП обр'!$A$68</c:f>
              <c:strCache>
                <c:ptCount val="1"/>
                <c:pt idx="0">
                  <c:v>Реализовано в несостоявшихся торгах с ДКП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1.3179571663920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57E-405F-A05A-7600EFBC5EAC}"/>
                </c:ext>
              </c:extLst>
            </c:dLbl>
            <c:dLbl>
              <c:idx val="1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57E-405F-A05A-7600EFBC5EAC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('Реализовано в несост. с ДКП обр'!$C$97,'Реализовано в несост. с ДКП обр'!$H$97,'Реализовано в несост. с ДКП обр'!$M$97,'Реализовано в несост. с ДКП обр'!$R$97,'Реализовано в несост. с ДКП обр'!$W$97,'Реализовано в несост. с ДКП обр'!$AB$97,'Реализовано в несост. с ДКП обр'!$AG$97,'Реализовано в несост. с ДКП обр'!$AL$97,'Реализовано в несост. с ДКП обр'!$AQ$97)</c:f>
              <c:numCache>
                <c:formatCode>#\ ##0.0</c:formatCode>
                <c:ptCount val="9"/>
                <c:pt idx="0">
                  <c:v>0</c:v>
                </c:pt>
                <c:pt idx="1">
                  <c:v>1.4376724785299999</c:v>
                </c:pt>
                <c:pt idx="2">
                  <c:v>1.2571202562499999</c:v>
                </c:pt>
                <c:pt idx="3">
                  <c:v>0.71423166172999997</c:v>
                </c:pt>
                <c:pt idx="4">
                  <c:v>2.2388167928299998</c:v>
                </c:pt>
                <c:pt idx="5">
                  <c:v>10.412376443479998</c:v>
                </c:pt>
                <c:pt idx="6">
                  <c:v>3.1416487128199999</c:v>
                </c:pt>
                <c:pt idx="7">
                  <c:v>1.2940648807899999</c:v>
                </c:pt>
                <c:pt idx="8">
                  <c:v>4.1987512210600002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57E-405F-A05A-7600EFBC5E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37289680"/>
        <c:axId val="537288960"/>
      </c:barChart>
      <c:catAx>
        <c:axId val="537289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37288960"/>
        <c:crosses val="autoZero"/>
        <c:auto val="1"/>
        <c:lblAlgn val="ctr"/>
        <c:lblOffset val="100"/>
        <c:noMultiLvlLbl val="0"/>
      </c:catAx>
      <c:valAx>
        <c:axId val="537288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b" anchorCtr="0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37289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Изменение цены по торгам, проведенным</a:t>
            </a:r>
            <a:r>
              <a:rPr lang="ru-RU" baseline="0" dirty="0"/>
              <a:t> </a:t>
            </a:r>
            <a:r>
              <a:rPr lang="ru-RU" dirty="0"/>
              <a:t>во вторых </a:t>
            </a:r>
          </a:p>
          <a:p>
            <a:pPr>
              <a:defRPr/>
            </a:pPr>
            <a:r>
              <a:rPr lang="ru-RU" dirty="0"/>
              <a:t>кварталах  2016-2024 </a:t>
            </a:r>
            <a:r>
              <a:rPr lang="ru-RU" dirty="0" err="1"/>
              <a:t>г.г</a:t>
            </a:r>
            <a:r>
              <a:rPr lang="ru-RU" dirty="0"/>
              <a:t>.</a:t>
            </a:r>
            <a:r>
              <a:rPr lang="ru-RU" baseline="0" dirty="0"/>
              <a:t> </a:t>
            </a:r>
          </a:p>
          <a:p>
            <a:pPr>
              <a:defRPr/>
            </a:pPr>
            <a:r>
              <a:rPr lang="ru-RU" baseline="0" dirty="0"/>
              <a:t>(отдельно аукционы (конкурсы) и публичные предложения)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5.195256133489725E-2"/>
          <c:y val="0.22011330659139305"/>
          <c:w val="0.94417359146509106"/>
          <c:h val="0.656331342681358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'Изменение цены квартал'!$A$3</c:f>
              <c:strCache>
                <c:ptCount val="1"/>
                <c:pt idx="0">
                  <c:v>Аукцион, конкурс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'Изменение цены квартал'!$B$5:$J$5</c:f>
              <c:strCache>
                <c:ptCount val="9"/>
                <c:pt idx="0">
                  <c:v>2 квартал 2016</c:v>
                </c:pt>
                <c:pt idx="1">
                  <c:v>2 квартал 2017</c:v>
                </c:pt>
                <c:pt idx="2">
                  <c:v>2 квартал 2018</c:v>
                </c:pt>
                <c:pt idx="3">
                  <c:v>2 квартал 2019</c:v>
                </c:pt>
                <c:pt idx="4">
                  <c:v>2 квартал 2020</c:v>
                </c:pt>
                <c:pt idx="5">
                  <c:v>2 квартал 2021</c:v>
                </c:pt>
                <c:pt idx="6">
                  <c:v>2 квартал 2022</c:v>
                </c:pt>
                <c:pt idx="7">
                  <c:v>2 квартал 2023</c:v>
                </c:pt>
                <c:pt idx="8">
                  <c:v>2 квартал 2024</c:v>
                </c:pt>
              </c:strCache>
            </c:strRef>
          </c:cat>
          <c:val>
            <c:numRef>
              <c:f>'Изменение цены квартал'!$B$63:$J$63</c:f>
              <c:numCache>
                <c:formatCode>#,##0.00</c:formatCode>
                <c:ptCount val="9"/>
                <c:pt idx="0">
                  <c:v>1.5312798496930913</c:v>
                </c:pt>
                <c:pt idx="1">
                  <c:v>1.0581901977654997</c:v>
                </c:pt>
                <c:pt idx="2">
                  <c:v>1.191446770594321</c:v>
                </c:pt>
                <c:pt idx="3">
                  <c:v>1.3592855970578515</c:v>
                </c:pt>
                <c:pt idx="4">
                  <c:v>1.3447284451875259</c:v>
                </c:pt>
                <c:pt idx="5">
                  <c:v>1.0491958878693184</c:v>
                </c:pt>
                <c:pt idx="6">
                  <c:v>1.4343056140897739</c:v>
                </c:pt>
                <c:pt idx="7">
                  <c:v>1.5057770418227354</c:v>
                </c:pt>
                <c:pt idx="8">
                  <c:v>1.3656914325753517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47-4AB5-8737-378351B769F5}"/>
            </c:ext>
          </c:extLst>
        </c:ser>
        <c:ser>
          <c:idx val="1"/>
          <c:order val="1"/>
          <c:tx>
            <c:strRef>
              <c:f>'Изменение цены квартал'!$A$68</c:f>
              <c:strCache>
                <c:ptCount val="1"/>
                <c:pt idx="0">
                  <c:v>Публичное предложение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'Изменение цены квартал'!$B$127:$J$127</c:f>
              <c:numCache>
                <c:formatCode>#,##0.00</c:formatCode>
                <c:ptCount val="9"/>
                <c:pt idx="0">
                  <c:v>0.21324917063314194</c:v>
                </c:pt>
                <c:pt idx="1">
                  <c:v>0.41897614686252077</c:v>
                </c:pt>
                <c:pt idx="2">
                  <c:v>0.24401863441595242</c:v>
                </c:pt>
                <c:pt idx="3">
                  <c:v>0.29031200491352827</c:v>
                </c:pt>
                <c:pt idx="4">
                  <c:v>0.28443847220724749</c:v>
                </c:pt>
                <c:pt idx="5">
                  <c:v>0.32898759886310108</c:v>
                </c:pt>
                <c:pt idx="6">
                  <c:v>0.25764312240353043</c:v>
                </c:pt>
                <c:pt idx="7">
                  <c:v>0.28542908381588472</c:v>
                </c:pt>
                <c:pt idx="8">
                  <c:v>0.1467253097095606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47-4AB5-8737-378351B769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75609472"/>
        <c:axId val="429438056"/>
      </c:barChart>
      <c:catAx>
        <c:axId val="575609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9438056"/>
        <c:crosses val="autoZero"/>
        <c:auto val="1"/>
        <c:lblAlgn val="ctr"/>
        <c:lblOffset val="100"/>
        <c:noMultiLvlLbl val="0"/>
      </c:catAx>
      <c:valAx>
        <c:axId val="429438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75609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0" i="0" u="none" strike="noStrike" baseline="0">
                <a:effectLst/>
              </a:rPr>
              <a:t>Доля состоявшихся торгов в общем количестве завершенных торгов на электронных площадках во вторых кварталах 2016-2024 годов</a:t>
            </a:r>
            <a:r>
              <a:rPr lang="ru-RU" sz="1400" b="0" i="0" u="none" strike="noStrike" baseline="0"/>
              <a:t> </a:t>
            </a:r>
            <a:endParaRPr lang="ru-R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1194092738407699"/>
          <c:y val="0.13905677131940702"/>
          <c:w val="0.82678278542030503"/>
          <c:h val="0.5979328399321132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B800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979-4523-B115-07AEA166FD93}"/>
              </c:ext>
            </c:extLst>
          </c:dPt>
          <c:dPt>
            <c:idx val="3"/>
            <c:invertIfNegative val="0"/>
            <c:bubble3D val="0"/>
            <c:spPr>
              <a:solidFill>
                <a:srgbClr val="FB800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979-4523-B115-07AEA166FD93}"/>
              </c:ext>
            </c:extLst>
          </c:dPt>
          <c:dPt>
            <c:idx val="5"/>
            <c:invertIfNegative val="0"/>
            <c:bubble3D val="0"/>
            <c:spPr>
              <a:solidFill>
                <a:srgbClr val="FB800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979-4523-B115-07AEA166FD93}"/>
              </c:ext>
            </c:extLst>
          </c:dPt>
          <c:dPt>
            <c:idx val="7"/>
            <c:invertIfNegative val="0"/>
            <c:bubble3D val="0"/>
            <c:spPr>
              <a:solidFill>
                <a:srgbClr val="FB800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979-4523-B115-07AEA166FD93}"/>
              </c:ext>
            </c:extLst>
          </c:dPt>
          <c:dPt>
            <c:idx val="9"/>
            <c:invertIfNegative val="0"/>
            <c:bubble3D val="0"/>
            <c:spPr>
              <a:solidFill>
                <a:srgbClr val="FB800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979-4523-B115-07AEA166FD93}"/>
              </c:ext>
            </c:extLst>
          </c:dPt>
          <c:dPt>
            <c:idx val="11"/>
            <c:invertIfNegative val="0"/>
            <c:bubble3D val="0"/>
            <c:spPr>
              <a:solidFill>
                <a:srgbClr val="FB800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1979-4523-B115-07AEA166FD93}"/>
              </c:ext>
            </c:extLst>
          </c:dPt>
          <c:dPt>
            <c:idx val="13"/>
            <c:invertIfNegative val="0"/>
            <c:bubble3D val="0"/>
            <c:spPr>
              <a:solidFill>
                <a:srgbClr val="FB800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1979-4523-B115-07AEA166FD93}"/>
              </c:ext>
            </c:extLst>
          </c:dPt>
          <c:dPt>
            <c:idx val="15"/>
            <c:invertIfNegative val="0"/>
            <c:bubble3D val="0"/>
            <c:spPr>
              <a:solidFill>
                <a:srgbClr val="FB800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1979-4523-B115-07AEA166FD93}"/>
              </c:ext>
            </c:extLst>
          </c:dPt>
          <c:dPt>
            <c:idx val="17"/>
            <c:invertIfNegative val="0"/>
            <c:bubble3D val="0"/>
            <c:spPr>
              <a:solidFill>
                <a:srgbClr val="FB800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1979-4523-B115-07AEA166FD93}"/>
              </c:ext>
            </c:extLst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'[1]Доля состоявшихся'!$B$4:$S$4</c:f>
              <c:strCache>
                <c:ptCount val="18"/>
                <c:pt idx="0">
                  <c:v>2016 аукцион, конкурс</c:v>
                </c:pt>
                <c:pt idx="1">
                  <c:v>2016 публичное предложение</c:v>
                </c:pt>
                <c:pt idx="2">
                  <c:v>2017 аукцион, конкурс</c:v>
                </c:pt>
                <c:pt idx="3">
                  <c:v>2017 публичное предложение</c:v>
                </c:pt>
                <c:pt idx="4">
                  <c:v>2018 аукцион, конкурс</c:v>
                </c:pt>
                <c:pt idx="5">
                  <c:v>2018 публичное предложение</c:v>
                </c:pt>
                <c:pt idx="6">
                  <c:v>2019 аукцион, конкурс</c:v>
                </c:pt>
                <c:pt idx="7">
                  <c:v>2019 публичное предложение</c:v>
                </c:pt>
                <c:pt idx="8">
                  <c:v>2020 аукцион, конкурс</c:v>
                </c:pt>
                <c:pt idx="9">
                  <c:v>2020 публичное предложение</c:v>
                </c:pt>
                <c:pt idx="10">
                  <c:v>2021 аукцион, конкурс</c:v>
                </c:pt>
                <c:pt idx="11">
                  <c:v>2021 публичное предложение</c:v>
                </c:pt>
                <c:pt idx="12">
                  <c:v>2022 аукцион, конкурс</c:v>
                </c:pt>
                <c:pt idx="13">
                  <c:v>2022 публичное предложение</c:v>
                </c:pt>
                <c:pt idx="14">
                  <c:v>2023 аукцион, конкурс</c:v>
                </c:pt>
                <c:pt idx="15">
                  <c:v>2023 публичное предложение</c:v>
                </c:pt>
                <c:pt idx="16">
                  <c:v>2024 аукцион, конкурс</c:v>
                </c:pt>
                <c:pt idx="17">
                  <c:v>2024 публичное предложение</c:v>
                </c:pt>
              </c:strCache>
            </c:strRef>
          </c:cat>
          <c:val>
            <c:numRef>
              <c:f>'Доля состоявшихся'!$B$64:$S$64</c:f>
              <c:numCache>
                <c:formatCode>0.0%</c:formatCode>
                <c:ptCount val="18"/>
                <c:pt idx="0">
                  <c:v>2.2057320413753627E-2</c:v>
                </c:pt>
                <c:pt idx="1">
                  <c:v>0.18151801387611802</c:v>
                </c:pt>
                <c:pt idx="2">
                  <c:v>5.3486876717133335E-2</c:v>
                </c:pt>
                <c:pt idx="3">
                  <c:v>0.33230115361262902</c:v>
                </c:pt>
                <c:pt idx="4">
                  <c:v>6.1165690534668429E-2</c:v>
                </c:pt>
                <c:pt idx="5">
                  <c:v>0.42490319951090277</c:v>
                </c:pt>
                <c:pt idx="6">
                  <c:v>6.1406372420997647E-2</c:v>
                </c:pt>
                <c:pt idx="7">
                  <c:v>0.42412531560777039</c:v>
                </c:pt>
                <c:pt idx="8">
                  <c:v>6.1795075456711673E-2</c:v>
                </c:pt>
                <c:pt idx="9">
                  <c:v>0.48953953700420444</c:v>
                </c:pt>
                <c:pt idx="10">
                  <c:v>0.10794482463644141</c:v>
                </c:pt>
                <c:pt idx="11">
                  <c:v>0.57665397674657881</c:v>
                </c:pt>
                <c:pt idx="12">
                  <c:v>0.12069528522267715</c:v>
                </c:pt>
                <c:pt idx="13">
                  <c:v>0.50190152629177021</c:v>
                </c:pt>
                <c:pt idx="14">
                  <c:v>8.9477219056697796E-2</c:v>
                </c:pt>
                <c:pt idx="15">
                  <c:v>0.54797542827478807</c:v>
                </c:pt>
                <c:pt idx="16">
                  <c:v>0.10709889208042675</c:v>
                </c:pt>
                <c:pt idx="17">
                  <c:v>0.53409469426600042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1979-4523-B115-07AEA166FD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3692832"/>
        <c:axId val="193693192"/>
      </c:barChart>
      <c:catAx>
        <c:axId val="193692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3693192"/>
        <c:crosses val="autoZero"/>
        <c:auto val="1"/>
        <c:lblAlgn val="ctr"/>
        <c:lblOffset val="100"/>
        <c:noMultiLvlLbl val="0"/>
      </c:catAx>
      <c:valAx>
        <c:axId val="193693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3692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Стоимость реализованного имущества поквартально 2016-2024 </a:t>
            </a:r>
            <a:r>
              <a:rPr lang="ru-RU" dirty="0" err="1"/>
              <a:t>г.г</a:t>
            </a:r>
            <a:r>
              <a:rPr lang="ru-RU" dirty="0"/>
              <a:t>., млрд. руб. </a:t>
            </a:r>
          </a:p>
          <a:p>
            <a:pPr>
              <a:defRPr/>
            </a:pPr>
            <a:r>
              <a:rPr lang="ru-RU" dirty="0"/>
              <a:t>(аукционы и конкурсы)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1380621136756899"/>
          <c:y val="6.6525933068977527E-2"/>
          <c:w val="0.88165741600770098"/>
          <c:h val="0.776220384216678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'Стоимость реализованного обр'!$A$3</c:f>
              <c:strCache>
                <c:ptCount val="1"/>
                <c:pt idx="0">
                  <c:v>Аукцион</c:v>
                </c:pt>
              </c:strCache>
            </c:strRef>
          </c:tx>
          <c:spPr>
            <a:solidFill>
              <a:srgbClr val="FB8005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829-42B9-970F-92CE8AB7406C}"/>
              </c:ext>
            </c:extLst>
          </c:dPt>
          <c:dPt>
            <c:idx val="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829-42B9-970F-92CE8AB7406C}"/>
              </c:ext>
            </c:extLst>
          </c:dPt>
          <c:dPt>
            <c:idx val="1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829-42B9-970F-92CE8AB7406C}"/>
              </c:ext>
            </c:extLst>
          </c:dPt>
          <c:dPt>
            <c:idx val="1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829-42B9-970F-92CE8AB7406C}"/>
              </c:ext>
            </c:extLst>
          </c:dPt>
          <c:dPt>
            <c:idx val="2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829-42B9-970F-92CE8AB7406C}"/>
              </c:ext>
            </c:extLst>
          </c:dPt>
          <c:dPt>
            <c:idx val="2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829-42B9-970F-92CE8AB7406C}"/>
              </c:ext>
            </c:extLst>
          </c:dPt>
          <c:dPt>
            <c:idx val="3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3829-42B9-970F-92CE8AB7406C}"/>
              </c:ext>
            </c:extLst>
          </c:dPt>
          <c:dPt>
            <c:idx val="3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3829-42B9-970F-92CE8AB7406C}"/>
              </c:ext>
            </c:extLst>
          </c:dPt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'Стоимость реализованного обр'!$B$4:$AT$5</c:f>
              <c:multiLvlStrCache>
                <c:ptCount val="45"/>
                <c:lvl>
                  <c:pt idx="0">
                    <c:v>1 кв</c:v>
                  </c:pt>
                  <c:pt idx="1">
                    <c:v>2 кв</c:v>
                  </c:pt>
                  <c:pt idx="2">
                    <c:v>3 кв</c:v>
                  </c:pt>
                  <c:pt idx="3">
                    <c:v>4 кв</c:v>
                  </c:pt>
                  <c:pt idx="4">
                    <c:v>Итого</c:v>
                  </c:pt>
                  <c:pt idx="5">
                    <c:v>1 кв</c:v>
                  </c:pt>
                  <c:pt idx="6">
                    <c:v>2 кв</c:v>
                  </c:pt>
                  <c:pt idx="7">
                    <c:v>3 кв</c:v>
                  </c:pt>
                  <c:pt idx="8">
                    <c:v>4 кв</c:v>
                  </c:pt>
                  <c:pt idx="9">
                    <c:v>Итого</c:v>
                  </c:pt>
                  <c:pt idx="10">
                    <c:v>1 кв</c:v>
                  </c:pt>
                  <c:pt idx="11">
                    <c:v>2 кв</c:v>
                  </c:pt>
                  <c:pt idx="12">
                    <c:v>3 кв</c:v>
                  </c:pt>
                  <c:pt idx="13">
                    <c:v>4 кв</c:v>
                  </c:pt>
                  <c:pt idx="14">
                    <c:v>Итого</c:v>
                  </c:pt>
                  <c:pt idx="15">
                    <c:v>1 кв</c:v>
                  </c:pt>
                  <c:pt idx="16">
                    <c:v>2 кв</c:v>
                  </c:pt>
                  <c:pt idx="17">
                    <c:v>3 кв</c:v>
                  </c:pt>
                  <c:pt idx="18">
                    <c:v>4 кв</c:v>
                  </c:pt>
                  <c:pt idx="19">
                    <c:v>Итого</c:v>
                  </c:pt>
                  <c:pt idx="20">
                    <c:v>1 кв</c:v>
                  </c:pt>
                  <c:pt idx="21">
                    <c:v>2 кв</c:v>
                  </c:pt>
                  <c:pt idx="22">
                    <c:v>3 кв</c:v>
                  </c:pt>
                  <c:pt idx="23">
                    <c:v>4 кв</c:v>
                  </c:pt>
                  <c:pt idx="24">
                    <c:v>Итого</c:v>
                  </c:pt>
                  <c:pt idx="25">
                    <c:v>1 кв</c:v>
                  </c:pt>
                  <c:pt idx="26">
                    <c:v>2 кв</c:v>
                  </c:pt>
                  <c:pt idx="27">
                    <c:v>3 кв</c:v>
                  </c:pt>
                  <c:pt idx="28">
                    <c:v>4 кв</c:v>
                  </c:pt>
                  <c:pt idx="29">
                    <c:v>Итого</c:v>
                  </c:pt>
                  <c:pt idx="30">
                    <c:v>1 кв</c:v>
                  </c:pt>
                  <c:pt idx="31">
                    <c:v>2 кв</c:v>
                  </c:pt>
                  <c:pt idx="32">
                    <c:v>3 кв</c:v>
                  </c:pt>
                  <c:pt idx="33">
                    <c:v>4 кв</c:v>
                  </c:pt>
                  <c:pt idx="34">
                    <c:v>Итого</c:v>
                  </c:pt>
                  <c:pt idx="35">
                    <c:v>1 кв</c:v>
                  </c:pt>
                  <c:pt idx="36">
                    <c:v>2 кв</c:v>
                  </c:pt>
                  <c:pt idx="37">
                    <c:v>3 кв</c:v>
                  </c:pt>
                  <c:pt idx="38">
                    <c:v>4 кв</c:v>
                  </c:pt>
                  <c:pt idx="39">
                    <c:v>Итого</c:v>
                  </c:pt>
                  <c:pt idx="40">
                    <c:v>1 кв</c:v>
                  </c:pt>
                  <c:pt idx="41">
                    <c:v>2 кв</c:v>
                  </c:pt>
                  <c:pt idx="42">
                    <c:v>3 кв</c:v>
                  </c:pt>
                  <c:pt idx="43">
                    <c:v>4 кв</c:v>
                  </c:pt>
                  <c:pt idx="44">
                    <c:v>Итого</c:v>
                  </c:pt>
                </c:lvl>
                <c:lvl>
                  <c:pt idx="0">
                    <c:v>2016</c:v>
                  </c:pt>
                  <c:pt idx="5">
                    <c:v>2017</c:v>
                  </c:pt>
                  <c:pt idx="10">
                    <c:v>2018</c:v>
                  </c:pt>
                  <c:pt idx="15">
                    <c:v>2019</c:v>
                  </c:pt>
                  <c:pt idx="20">
                    <c:v>2020</c:v>
                  </c:pt>
                  <c:pt idx="25">
                    <c:v>2021</c:v>
                  </c:pt>
                  <c:pt idx="30">
                    <c:v>2022</c:v>
                  </c:pt>
                  <c:pt idx="35">
                    <c:v>2023</c:v>
                  </c:pt>
                  <c:pt idx="40">
                    <c:v>2024</c:v>
                  </c:pt>
                </c:lvl>
              </c:multiLvlStrCache>
              <c:extLst/>
            </c:multiLvlStrRef>
          </c:cat>
          <c:val>
            <c:numRef>
              <c:f>'Стоимость реализованного обр'!$B$64:$AQ$64</c:f>
              <c:numCache>
                <c:formatCode>#\ ##0.0</c:formatCode>
                <c:ptCount val="42"/>
                <c:pt idx="0">
                  <c:v>11.105439862159999</c:v>
                </c:pt>
                <c:pt idx="1">
                  <c:v>3.8750824426500001</c:v>
                </c:pt>
                <c:pt idx="2">
                  <c:v>8.507484773209999</c:v>
                </c:pt>
                <c:pt idx="3">
                  <c:v>14.315705917580003</c:v>
                </c:pt>
                <c:pt idx="4">
                  <c:v>37.803712995599987</c:v>
                </c:pt>
                <c:pt idx="5">
                  <c:v>10.273307827989997</c:v>
                </c:pt>
                <c:pt idx="6">
                  <c:v>201.60090529009</c:v>
                </c:pt>
                <c:pt idx="7">
                  <c:v>7.7341582492499992</c:v>
                </c:pt>
                <c:pt idx="8">
                  <c:v>9.3634908709700007</c:v>
                </c:pt>
                <c:pt idx="9">
                  <c:v>228.97186223829999</c:v>
                </c:pt>
                <c:pt idx="10">
                  <c:v>4.2791384794600003</c:v>
                </c:pt>
                <c:pt idx="11">
                  <c:v>7.8716728022299991</c:v>
                </c:pt>
                <c:pt idx="12">
                  <c:v>8.7444192816699999</c:v>
                </c:pt>
                <c:pt idx="13">
                  <c:v>14.975944986770001</c:v>
                </c:pt>
                <c:pt idx="14">
                  <c:v>35.871175550129998</c:v>
                </c:pt>
                <c:pt idx="15">
                  <c:v>9.6595308618900013</c:v>
                </c:pt>
                <c:pt idx="16">
                  <c:v>6.3132516019600011</c:v>
                </c:pt>
                <c:pt idx="17">
                  <c:v>5.5092266419400007</c:v>
                </c:pt>
                <c:pt idx="18">
                  <c:v>10.521158865510003</c:v>
                </c:pt>
                <c:pt idx="19">
                  <c:v>32.003167971300002</c:v>
                </c:pt>
                <c:pt idx="20">
                  <c:v>9.0292758716900021</c:v>
                </c:pt>
                <c:pt idx="21">
                  <c:v>12.48324898469</c:v>
                </c:pt>
                <c:pt idx="22">
                  <c:v>14.877630145109995</c:v>
                </c:pt>
                <c:pt idx="23">
                  <c:v>19.228628939070006</c:v>
                </c:pt>
                <c:pt idx="24">
                  <c:v>55.61878394056</c:v>
                </c:pt>
                <c:pt idx="25">
                  <c:v>29.319149662640001</c:v>
                </c:pt>
                <c:pt idx="26">
                  <c:v>135.95972175188001</c:v>
                </c:pt>
                <c:pt idx="27">
                  <c:v>48.853181084000006</c:v>
                </c:pt>
                <c:pt idx="28">
                  <c:v>27.120295796679994</c:v>
                </c:pt>
                <c:pt idx="29">
                  <c:v>241.25234829520002</c:v>
                </c:pt>
                <c:pt idx="30">
                  <c:v>24.108548845629997</c:v>
                </c:pt>
                <c:pt idx="31">
                  <c:v>17.815839923889996</c:v>
                </c:pt>
                <c:pt idx="32">
                  <c:v>16.70045654982</c:v>
                </c:pt>
                <c:pt idx="33">
                  <c:v>13.423335344050001</c:v>
                </c:pt>
                <c:pt idx="34">
                  <c:v>72.048180663389999</c:v>
                </c:pt>
                <c:pt idx="35">
                  <c:v>10.473624328840001</c:v>
                </c:pt>
                <c:pt idx="36">
                  <c:v>14.431802399859999</c:v>
                </c:pt>
                <c:pt idx="37">
                  <c:v>14.509912363219996</c:v>
                </c:pt>
                <c:pt idx="38">
                  <c:v>23.684574179259997</c:v>
                </c:pt>
                <c:pt idx="39">
                  <c:v>63.09991327118</c:v>
                </c:pt>
                <c:pt idx="40">
                  <c:v>11.381873811209999</c:v>
                </c:pt>
                <c:pt idx="41">
                  <c:v>10.27227174852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0-3829-42B9-970F-92CE8AB740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92892080"/>
        <c:axId val="292885600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'Стоимость реализованного обр'!$A$65</c15:sqref>
                        </c15:formulaRef>
                      </c:ext>
                    </c:extLst>
                    <c:strCache>
                      <c:ptCount val="1"/>
                      <c:pt idx="0">
                        <c:v>Публичное предложение</c:v>
                      </c:pt>
                    </c:strCache>
                  </c:strRef>
                </c:tx>
                <c:spPr>
                  <a:gradFill rotWithShape="1">
                    <a:gsLst>
                      <a:gs pos="0">
                        <a:schemeClr val="accent2"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2"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2"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-5400000" spcFirstLastPara="1" vertOverflow="overflow" horzOverflow="overflow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2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val>
                  <c:numRef>
                    <c:extLst>
                      <c:ext uri="{02D57815-91ED-43cb-92C2-25804820EDAC}">
                        <c15:formulaRef>
                          <c15:sqref>'Стоимость реализованного обр'!$B$124:$AQ$124</c15:sqref>
                        </c15:formulaRef>
                      </c:ext>
                    </c:extLst>
                    <c:numCache>
                      <c:formatCode>#,##0</c:formatCode>
                      <c:ptCount val="42"/>
                      <c:pt idx="0">
                        <c:v>6777044304.2299995</c:v>
                      </c:pt>
                      <c:pt idx="1">
                        <c:v>5633743878.6299982</c:v>
                      </c:pt>
                      <c:pt idx="2">
                        <c:v>8340056989.2799997</c:v>
                      </c:pt>
                      <c:pt idx="3">
                        <c:v>11359988107.639999</c:v>
                      </c:pt>
                      <c:pt idx="4">
                        <c:v>32110833279.779995</c:v>
                      </c:pt>
                      <c:pt idx="5">
                        <c:v>11092626617.77</c:v>
                      </c:pt>
                      <c:pt idx="6">
                        <c:v>17481272252.060001</c:v>
                      </c:pt>
                      <c:pt idx="7">
                        <c:v>11423924980.029999</c:v>
                      </c:pt>
                      <c:pt idx="8">
                        <c:v>18192007217.950005</c:v>
                      </c:pt>
                      <c:pt idx="9">
                        <c:v>58189831067.80999</c:v>
                      </c:pt>
                      <c:pt idx="10">
                        <c:v>13881693275.040003</c:v>
                      </c:pt>
                      <c:pt idx="11">
                        <c:v>20059150383.359997</c:v>
                      </c:pt>
                      <c:pt idx="12">
                        <c:v>25732787424.680004</c:v>
                      </c:pt>
                      <c:pt idx="13">
                        <c:v>26580085989.259998</c:v>
                      </c:pt>
                      <c:pt idx="14">
                        <c:v>86253717072.339981</c:v>
                      </c:pt>
                      <c:pt idx="15">
                        <c:v>20677155768.769997</c:v>
                      </c:pt>
                      <c:pt idx="16">
                        <c:v>20303180890.290001</c:v>
                      </c:pt>
                      <c:pt idx="17">
                        <c:v>26753751334.229992</c:v>
                      </c:pt>
                      <c:pt idx="18">
                        <c:v>37787511934.290001</c:v>
                      </c:pt>
                      <c:pt idx="19">
                        <c:v>105521599927.57999</c:v>
                      </c:pt>
                      <c:pt idx="20">
                        <c:v>24759473973.349998</c:v>
                      </c:pt>
                      <c:pt idx="21">
                        <c:v>29255014308.649998</c:v>
                      </c:pt>
                      <c:pt idx="22">
                        <c:v>42437385688.550003</c:v>
                      </c:pt>
                      <c:pt idx="23">
                        <c:v>53926594993.479767</c:v>
                      </c:pt>
                      <c:pt idx="24">
                        <c:v>150378468964.02979</c:v>
                      </c:pt>
                      <c:pt idx="25">
                        <c:v>43413361009.98999</c:v>
                      </c:pt>
                      <c:pt idx="26">
                        <c:v>51784436489.839989</c:v>
                      </c:pt>
                      <c:pt idx="27">
                        <c:v>57450955953.160004</c:v>
                      </c:pt>
                      <c:pt idx="28">
                        <c:v>49940921684.189987</c:v>
                      </c:pt>
                      <c:pt idx="29">
                        <c:v>202589675137.17999</c:v>
                      </c:pt>
                      <c:pt idx="30">
                        <c:v>38988072761.479996</c:v>
                      </c:pt>
                      <c:pt idx="31">
                        <c:v>38958328401.159988</c:v>
                      </c:pt>
                      <c:pt idx="32">
                        <c:v>32297915224.999996</c:v>
                      </c:pt>
                      <c:pt idx="33">
                        <c:v>31090739441.989998</c:v>
                      </c:pt>
                      <c:pt idx="34">
                        <c:v>141335055829.63</c:v>
                      </c:pt>
                      <c:pt idx="35">
                        <c:v>33650546552.290005</c:v>
                      </c:pt>
                      <c:pt idx="36">
                        <c:v>48450015663.48999</c:v>
                      </c:pt>
                      <c:pt idx="37">
                        <c:v>31917862175.060001</c:v>
                      </c:pt>
                      <c:pt idx="38">
                        <c:v>32035851680.540001</c:v>
                      </c:pt>
                      <c:pt idx="39">
                        <c:v>146054276071.38</c:v>
                      </c:pt>
                      <c:pt idx="40">
                        <c:v>29330809202.5</c:v>
                      </c:pt>
                      <c:pt idx="41">
                        <c:v>27537630196.549992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1-3829-42B9-970F-92CE8AB7406C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'Реализовано в несост. с ДКП обр'!$A$68</c15:sqref>
                        </c15:formulaRef>
                      </c:ext>
                    </c:extLst>
                    <c:strCache>
                      <c:ptCount val="1"/>
                      <c:pt idx="0">
                        <c:v>Реализовано в несостоявшихся торгах с ДКП</c:v>
                      </c:pt>
                    </c:strCache>
                  </c:strRef>
                </c:tx>
                <c:spPr>
                  <a:gradFill rotWithShape="1">
                    <a:gsLst>
                      <a:gs pos="0">
                        <a:schemeClr val="accent3"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3"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3"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-5400000" spcFirstLastPara="1" vertOverflow="ellipsis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2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'Реализовано в несост. с ДКП обр'!$B$96:$AQ$96</c15:sqref>
                        </c15:formulaRef>
                      </c:ext>
                    </c:extLst>
                    <c:numCache>
                      <c:formatCode>General</c:formatCode>
                      <c:ptCount val="42"/>
                      <c:pt idx="0" formatCode="0.0">
                        <c:v>0</c:v>
                      </c:pt>
                      <c:pt idx="1">
                        <c:v>0</c:v>
                      </c:pt>
                      <c:pt idx="2">
                        <c:v>2134574399.3599999</c:v>
                      </c:pt>
                      <c:pt idx="3">
                        <c:v>633182781.02999997</c:v>
                      </c:pt>
                      <c:pt idx="4" formatCode="#,##0">
                        <c:v>2767757180.3899999</c:v>
                      </c:pt>
                      <c:pt idx="5" formatCode="0.0">
                        <c:v>537319591.30999994</c:v>
                      </c:pt>
                      <c:pt idx="6">
                        <c:v>1437672478.53</c:v>
                      </c:pt>
                      <c:pt idx="7">
                        <c:v>2117689491.1900001</c:v>
                      </c:pt>
                      <c:pt idx="8">
                        <c:v>5940334221.4799995</c:v>
                      </c:pt>
                      <c:pt idx="9" formatCode="#,##0">
                        <c:v>10033015782.509998</c:v>
                      </c:pt>
                      <c:pt idx="10" formatCode="0.0">
                        <c:v>2494658914.4200001</c:v>
                      </c:pt>
                      <c:pt idx="11">
                        <c:v>1257120256.25</c:v>
                      </c:pt>
                      <c:pt idx="12">
                        <c:v>514700640.84000003</c:v>
                      </c:pt>
                      <c:pt idx="13">
                        <c:v>2575477068.52</c:v>
                      </c:pt>
                      <c:pt idx="14" formatCode="#,##0">
                        <c:v>6841956880.0300007</c:v>
                      </c:pt>
                      <c:pt idx="15" formatCode="0.0">
                        <c:v>378734494.13999999</c:v>
                      </c:pt>
                      <c:pt idx="16">
                        <c:v>714231661.73000002</c:v>
                      </c:pt>
                      <c:pt idx="17">
                        <c:v>4569971488.5900002</c:v>
                      </c:pt>
                      <c:pt idx="18">
                        <c:v>454021842.63999999</c:v>
                      </c:pt>
                      <c:pt idx="19" formatCode="#,##0">
                        <c:v>6116959487.1000004</c:v>
                      </c:pt>
                      <c:pt idx="20" formatCode="0.0">
                        <c:v>1367101795.5899999</c:v>
                      </c:pt>
                      <c:pt idx="21">
                        <c:v>2238816792.8299999</c:v>
                      </c:pt>
                      <c:pt idx="22">
                        <c:v>1672098136.7500002</c:v>
                      </c:pt>
                      <c:pt idx="23">
                        <c:v>3144057321.9899998</c:v>
                      </c:pt>
                      <c:pt idx="24" formatCode="#,##0">
                        <c:v>8422074047.1599998</c:v>
                      </c:pt>
                      <c:pt idx="25" formatCode="0.0">
                        <c:v>2488776261.5500002</c:v>
                      </c:pt>
                      <c:pt idx="26">
                        <c:v>10412376443.479998</c:v>
                      </c:pt>
                      <c:pt idx="27">
                        <c:v>2357658365.6099997</c:v>
                      </c:pt>
                      <c:pt idx="28">
                        <c:v>11168280001.710001</c:v>
                      </c:pt>
                      <c:pt idx="29" formatCode="#,##0">
                        <c:v>26427091072.349998</c:v>
                      </c:pt>
                      <c:pt idx="30" formatCode="0.0">
                        <c:v>4357232384.3299999</c:v>
                      </c:pt>
                      <c:pt idx="31">
                        <c:v>3141648712.8199997</c:v>
                      </c:pt>
                      <c:pt idx="32">
                        <c:v>1957312135.25</c:v>
                      </c:pt>
                      <c:pt idx="33">
                        <c:v>2101840987.2200003</c:v>
                      </c:pt>
                      <c:pt idx="34" formatCode="#,##0">
                        <c:v>11558034219.619999</c:v>
                      </c:pt>
                      <c:pt idx="35" formatCode="0.0">
                        <c:v>3440107018.3400006</c:v>
                      </c:pt>
                      <c:pt idx="36">
                        <c:v>1294064880.79</c:v>
                      </c:pt>
                      <c:pt idx="37">
                        <c:v>4171138336.5300002</c:v>
                      </c:pt>
                      <c:pt idx="38">
                        <c:v>7226637950.4899998</c:v>
                      </c:pt>
                      <c:pt idx="39" formatCode="#,##0">
                        <c:v>16131948186.150002</c:v>
                      </c:pt>
                      <c:pt idx="40" formatCode="0.0">
                        <c:v>3228536459.8699994</c:v>
                      </c:pt>
                      <c:pt idx="41">
                        <c:v>4198751221.0599999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2-3829-42B9-970F-92CE8AB7406C}"/>
                  </c:ext>
                </c:extLst>
              </c15:ser>
            </c15:filteredBarSeries>
          </c:ext>
        </c:extLst>
      </c:barChart>
      <c:catAx>
        <c:axId val="29289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2885600"/>
        <c:crosses val="autoZero"/>
        <c:auto val="0"/>
        <c:lblAlgn val="ctr"/>
        <c:lblOffset val="100"/>
        <c:noMultiLvlLbl val="0"/>
      </c:catAx>
      <c:valAx>
        <c:axId val="292885600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2892080"/>
        <c:crosses val="max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Стоимость реализованного имущества поквартально 2016-2024 </a:t>
            </a:r>
            <a:r>
              <a:rPr lang="ru-RU" dirty="0" err="1"/>
              <a:t>г.г</a:t>
            </a:r>
            <a:r>
              <a:rPr lang="ru-RU" dirty="0"/>
              <a:t>., млрд. руб. </a:t>
            </a:r>
          </a:p>
          <a:p>
            <a:pPr>
              <a:defRPr/>
            </a:pPr>
            <a:r>
              <a:rPr lang="ru-RU" dirty="0"/>
              <a:t>(публичные</a:t>
            </a:r>
            <a:r>
              <a:rPr lang="ru-RU" baseline="0" dirty="0"/>
              <a:t> предложения)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1380621136756899"/>
          <c:y val="6.6525933068977527E-2"/>
          <c:w val="0.88165741600770098"/>
          <c:h val="0.7762203842166788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'Стоимость реализованного обр'!$A$65</c:f>
              <c:strCache>
                <c:ptCount val="1"/>
                <c:pt idx="0">
                  <c:v>Публичное предложение</c:v>
                </c:pt>
              </c:strCache>
              <c:extLst xmlns:c15="http://schemas.microsoft.com/office/drawing/2012/chart"/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B5E-498E-ADE0-27EE5E6D8D0A}"/>
              </c:ext>
            </c:extLst>
          </c:dPt>
          <c:dPt>
            <c:idx val="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B5E-498E-ADE0-27EE5E6D8D0A}"/>
              </c:ext>
            </c:extLst>
          </c:dPt>
          <c:dPt>
            <c:idx val="1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B5E-498E-ADE0-27EE5E6D8D0A}"/>
              </c:ext>
            </c:extLst>
          </c:dPt>
          <c:dPt>
            <c:idx val="1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B5E-498E-ADE0-27EE5E6D8D0A}"/>
              </c:ext>
            </c:extLst>
          </c:dPt>
          <c:dPt>
            <c:idx val="2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B5E-498E-ADE0-27EE5E6D8D0A}"/>
              </c:ext>
            </c:extLst>
          </c:dPt>
          <c:dPt>
            <c:idx val="2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B5E-498E-ADE0-27EE5E6D8D0A}"/>
              </c:ext>
            </c:extLst>
          </c:dPt>
          <c:dPt>
            <c:idx val="3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EB5E-498E-ADE0-27EE5E6D8D0A}"/>
              </c:ext>
            </c:extLst>
          </c:dPt>
          <c:dPt>
            <c:idx val="3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EB5E-498E-ADE0-27EE5E6D8D0A}"/>
              </c:ext>
            </c:extLst>
          </c:dPt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overflow" horzOverflow="overflow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'Реализовано в несост. с ДКП обр'!$B$4:$AT$5</c:f>
              <c:multiLvlStrCache>
                <c:ptCount val="45"/>
                <c:lvl>
                  <c:pt idx="0">
                    <c:v>1 кв</c:v>
                  </c:pt>
                  <c:pt idx="1">
                    <c:v>2 кв</c:v>
                  </c:pt>
                  <c:pt idx="2">
                    <c:v>3 кв</c:v>
                  </c:pt>
                  <c:pt idx="3">
                    <c:v>4 кв</c:v>
                  </c:pt>
                  <c:pt idx="4">
                    <c:v>Итого</c:v>
                  </c:pt>
                  <c:pt idx="5">
                    <c:v>1 кв</c:v>
                  </c:pt>
                  <c:pt idx="6">
                    <c:v>2 кв</c:v>
                  </c:pt>
                  <c:pt idx="7">
                    <c:v>3 кв</c:v>
                  </c:pt>
                  <c:pt idx="8">
                    <c:v>4 кв</c:v>
                  </c:pt>
                  <c:pt idx="9">
                    <c:v>Итого</c:v>
                  </c:pt>
                  <c:pt idx="10">
                    <c:v>1 кв</c:v>
                  </c:pt>
                  <c:pt idx="11">
                    <c:v>2 кв</c:v>
                  </c:pt>
                  <c:pt idx="12">
                    <c:v>3 кв</c:v>
                  </c:pt>
                  <c:pt idx="13">
                    <c:v>4 кв</c:v>
                  </c:pt>
                  <c:pt idx="14">
                    <c:v>Итого</c:v>
                  </c:pt>
                  <c:pt idx="15">
                    <c:v>1 кв</c:v>
                  </c:pt>
                  <c:pt idx="16">
                    <c:v>2 кв</c:v>
                  </c:pt>
                  <c:pt idx="17">
                    <c:v>3 кв</c:v>
                  </c:pt>
                  <c:pt idx="18">
                    <c:v>4 кв</c:v>
                  </c:pt>
                  <c:pt idx="19">
                    <c:v>Итого</c:v>
                  </c:pt>
                  <c:pt idx="20">
                    <c:v>1 кв</c:v>
                  </c:pt>
                  <c:pt idx="21">
                    <c:v>2 кв</c:v>
                  </c:pt>
                  <c:pt idx="22">
                    <c:v>3 кв</c:v>
                  </c:pt>
                  <c:pt idx="23">
                    <c:v>4 кв</c:v>
                  </c:pt>
                  <c:pt idx="24">
                    <c:v>Итого</c:v>
                  </c:pt>
                  <c:pt idx="25">
                    <c:v>1 кв</c:v>
                  </c:pt>
                  <c:pt idx="26">
                    <c:v>2 кв</c:v>
                  </c:pt>
                  <c:pt idx="27">
                    <c:v>3 кв</c:v>
                  </c:pt>
                  <c:pt idx="28">
                    <c:v>4 кв</c:v>
                  </c:pt>
                  <c:pt idx="29">
                    <c:v>Итого</c:v>
                  </c:pt>
                  <c:pt idx="30">
                    <c:v>1 кв</c:v>
                  </c:pt>
                  <c:pt idx="31">
                    <c:v>2 кв</c:v>
                  </c:pt>
                  <c:pt idx="32">
                    <c:v>3 кв</c:v>
                  </c:pt>
                  <c:pt idx="33">
                    <c:v>4 кв</c:v>
                  </c:pt>
                  <c:pt idx="34">
                    <c:v>Итого</c:v>
                  </c:pt>
                  <c:pt idx="35">
                    <c:v>1 кв</c:v>
                  </c:pt>
                  <c:pt idx="36">
                    <c:v>2 кв</c:v>
                  </c:pt>
                  <c:pt idx="37">
                    <c:v>3 кв</c:v>
                  </c:pt>
                  <c:pt idx="38">
                    <c:v>4 кв</c:v>
                  </c:pt>
                  <c:pt idx="39">
                    <c:v>Итого</c:v>
                  </c:pt>
                  <c:pt idx="40">
                    <c:v>1 кв</c:v>
                  </c:pt>
                  <c:pt idx="41">
                    <c:v>2 кв</c:v>
                  </c:pt>
                  <c:pt idx="42">
                    <c:v>3 кв</c:v>
                  </c:pt>
                  <c:pt idx="43">
                    <c:v>4 кв</c:v>
                  </c:pt>
                  <c:pt idx="44">
                    <c:v>Итого</c:v>
                  </c:pt>
                </c:lvl>
                <c:lvl>
                  <c:pt idx="0">
                    <c:v>2016</c:v>
                  </c:pt>
                  <c:pt idx="5">
                    <c:v>2017</c:v>
                  </c:pt>
                  <c:pt idx="10">
                    <c:v>2018</c:v>
                  </c:pt>
                  <c:pt idx="15">
                    <c:v>2019</c:v>
                  </c:pt>
                  <c:pt idx="20">
                    <c:v>2020</c:v>
                  </c:pt>
                  <c:pt idx="25">
                    <c:v>2021</c:v>
                  </c:pt>
                  <c:pt idx="30">
                    <c:v>2022</c:v>
                  </c:pt>
                  <c:pt idx="35">
                    <c:v>2023</c:v>
                  </c:pt>
                  <c:pt idx="40">
                    <c:v>2024</c:v>
                  </c:pt>
                </c:lvl>
              </c:multiLvlStrCache>
              <c:extLst/>
            </c:multiLvlStrRef>
          </c:cat>
          <c:val>
            <c:numRef>
              <c:f>'Стоимость реализованного обр'!$B$125:$AQ$125</c:f>
              <c:numCache>
                <c:formatCode>0.0</c:formatCode>
                <c:ptCount val="42"/>
                <c:pt idx="0">
                  <c:v>6.7770443042299995</c:v>
                </c:pt>
                <c:pt idx="1">
                  <c:v>5.633743878629998</c:v>
                </c:pt>
                <c:pt idx="2">
                  <c:v>8.3400569892799989</c:v>
                </c:pt>
                <c:pt idx="3">
                  <c:v>11.35998810764</c:v>
                </c:pt>
                <c:pt idx="4">
                  <c:v>32.110833279779996</c:v>
                </c:pt>
                <c:pt idx="5">
                  <c:v>11.09262661777</c:v>
                </c:pt>
                <c:pt idx="6">
                  <c:v>17.481272252060002</c:v>
                </c:pt>
                <c:pt idx="7">
                  <c:v>11.423924980029998</c:v>
                </c:pt>
                <c:pt idx="8">
                  <c:v>18.192007217950003</c:v>
                </c:pt>
                <c:pt idx="9">
                  <c:v>58.18983106780999</c:v>
                </c:pt>
                <c:pt idx="10">
                  <c:v>13.881693275040003</c:v>
                </c:pt>
                <c:pt idx="11">
                  <c:v>20.059150383359995</c:v>
                </c:pt>
                <c:pt idx="12">
                  <c:v>25.732787424680005</c:v>
                </c:pt>
                <c:pt idx="13">
                  <c:v>26.580085989259999</c:v>
                </c:pt>
                <c:pt idx="14">
                  <c:v>86.253717072339981</c:v>
                </c:pt>
                <c:pt idx="15">
                  <c:v>20.677155768769996</c:v>
                </c:pt>
                <c:pt idx="16">
                  <c:v>20.303180890290001</c:v>
                </c:pt>
                <c:pt idx="17">
                  <c:v>26.753751334229992</c:v>
                </c:pt>
                <c:pt idx="18">
                  <c:v>37.787511934290002</c:v>
                </c:pt>
                <c:pt idx="19">
                  <c:v>105.52159992757998</c:v>
                </c:pt>
                <c:pt idx="20">
                  <c:v>24.759473973349998</c:v>
                </c:pt>
                <c:pt idx="21">
                  <c:v>29.255014308649997</c:v>
                </c:pt>
                <c:pt idx="22">
                  <c:v>42.437385688550002</c:v>
                </c:pt>
                <c:pt idx="23">
                  <c:v>53.926594993479767</c:v>
                </c:pt>
                <c:pt idx="24">
                  <c:v>150.37846896402979</c:v>
                </c:pt>
                <c:pt idx="25">
                  <c:v>43.413361009989991</c:v>
                </c:pt>
                <c:pt idx="26">
                  <c:v>51.78443648983999</c:v>
                </c:pt>
                <c:pt idx="27">
                  <c:v>57.450955953160005</c:v>
                </c:pt>
                <c:pt idx="28">
                  <c:v>49.940921684189988</c:v>
                </c:pt>
                <c:pt idx="29">
                  <c:v>202.58967513718</c:v>
                </c:pt>
                <c:pt idx="30">
                  <c:v>38.988072761479998</c:v>
                </c:pt>
                <c:pt idx="31">
                  <c:v>38.958328401159989</c:v>
                </c:pt>
                <c:pt idx="32">
                  <c:v>32.297915224999997</c:v>
                </c:pt>
                <c:pt idx="33">
                  <c:v>31.090739441989999</c:v>
                </c:pt>
                <c:pt idx="34">
                  <c:v>141.33505582962999</c:v>
                </c:pt>
                <c:pt idx="35">
                  <c:v>33.650546552290002</c:v>
                </c:pt>
                <c:pt idx="36">
                  <c:v>48.450015663489992</c:v>
                </c:pt>
                <c:pt idx="37">
                  <c:v>31.917862175060002</c:v>
                </c:pt>
                <c:pt idx="38">
                  <c:v>32.035851680539999</c:v>
                </c:pt>
                <c:pt idx="39">
                  <c:v>146.05427607138</c:v>
                </c:pt>
                <c:pt idx="40">
                  <c:v>29.330809202499999</c:v>
                </c:pt>
                <c:pt idx="41">
                  <c:v>27.537630196549991</c:v>
                </c:pt>
              </c:numCache>
              <c:extLst/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10-EB5E-498E-ADE0-27EE5E6D8D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92892080"/>
        <c:axId val="292885600"/>
        <c:extLst>
          <c:ext xmlns:c15="http://schemas.microsoft.com/office/drawing/2012/chart" uri="{02D57815-91ED-43cb-92C2-25804820EDAC}">
            <c15:filteredBarSeries>
              <c15:ser>
                <c:idx val="2"/>
                <c:order val="1"/>
                <c:tx>
                  <c:strRef>
                    <c:extLst>
                      <c:ext uri="{02D57815-91ED-43cb-92C2-25804820EDAC}">
                        <c15:formulaRef>
                          <c15:sqref>'Реализовано в несост. с ДКП обр'!$A$68</c15:sqref>
                        </c15:formulaRef>
                      </c:ext>
                    </c:extLst>
                    <c:strCache>
                      <c:ptCount val="1"/>
                      <c:pt idx="0">
                        <c:v>Реализовано в несостоявшихся торгах с ДКП</c:v>
                      </c:pt>
                    </c:strCache>
                  </c:strRef>
                </c:tx>
                <c:spPr>
                  <a:gradFill rotWithShape="1">
                    <a:gsLst>
                      <a:gs pos="0">
                        <a:schemeClr val="accent3"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3"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3"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-5400000" spcFirstLastPara="1" vertOverflow="ellipsis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2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multiLvlStrRef>
                    <c:extLst>
                      <c:ext uri="{02D57815-91ED-43cb-92C2-25804820EDAC}">
                        <c15:formulaRef>
                          <c15:sqref>'Реализовано в несост. с ДКП обр'!$B$4:$AT$5</c15:sqref>
                        </c15:formulaRef>
                      </c:ext>
                    </c:extLst>
                    <c:multiLvlStrCache>
                      <c:ptCount val="45"/>
                      <c:lvl>
                        <c:pt idx="0">
                          <c:v>1 кв</c:v>
                        </c:pt>
                        <c:pt idx="1">
                          <c:v>2 кв</c:v>
                        </c:pt>
                        <c:pt idx="2">
                          <c:v>3 кв</c:v>
                        </c:pt>
                        <c:pt idx="3">
                          <c:v>4 кв</c:v>
                        </c:pt>
                        <c:pt idx="4">
                          <c:v>Итого</c:v>
                        </c:pt>
                        <c:pt idx="5">
                          <c:v>1 кв</c:v>
                        </c:pt>
                        <c:pt idx="6">
                          <c:v>2 кв</c:v>
                        </c:pt>
                        <c:pt idx="7">
                          <c:v>3 кв</c:v>
                        </c:pt>
                        <c:pt idx="8">
                          <c:v>4 кв</c:v>
                        </c:pt>
                        <c:pt idx="9">
                          <c:v>Итого</c:v>
                        </c:pt>
                        <c:pt idx="10">
                          <c:v>1 кв</c:v>
                        </c:pt>
                        <c:pt idx="11">
                          <c:v>2 кв</c:v>
                        </c:pt>
                        <c:pt idx="12">
                          <c:v>3 кв</c:v>
                        </c:pt>
                        <c:pt idx="13">
                          <c:v>4 кв</c:v>
                        </c:pt>
                        <c:pt idx="14">
                          <c:v>Итого</c:v>
                        </c:pt>
                        <c:pt idx="15">
                          <c:v>1 кв</c:v>
                        </c:pt>
                        <c:pt idx="16">
                          <c:v>2 кв</c:v>
                        </c:pt>
                        <c:pt idx="17">
                          <c:v>3 кв</c:v>
                        </c:pt>
                        <c:pt idx="18">
                          <c:v>4 кв</c:v>
                        </c:pt>
                        <c:pt idx="19">
                          <c:v>Итого</c:v>
                        </c:pt>
                        <c:pt idx="20">
                          <c:v>1 кв</c:v>
                        </c:pt>
                        <c:pt idx="21">
                          <c:v>2 кв</c:v>
                        </c:pt>
                        <c:pt idx="22">
                          <c:v>3 кв</c:v>
                        </c:pt>
                        <c:pt idx="23">
                          <c:v>4 кв</c:v>
                        </c:pt>
                        <c:pt idx="24">
                          <c:v>Итого</c:v>
                        </c:pt>
                        <c:pt idx="25">
                          <c:v>1 кв</c:v>
                        </c:pt>
                        <c:pt idx="26">
                          <c:v>2 кв</c:v>
                        </c:pt>
                        <c:pt idx="27">
                          <c:v>3 кв</c:v>
                        </c:pt>
                        <c:pt idx="28">
                          <c:v>4 кв</c:v>
                        </c:pt>
                        <c:pt idx="29">
                          <c:v>Итого</c:v>
                        </c:pt>
                        <c:pt idx="30">
                          <c:v>1 кв</c:v>
                        </c:pt>
                        <c:pt idx="31">
                          <c:v>2 кв</c:v>
                        </c:pt>
                        <c:pt idx="32">
                          <c:v>3 кв</c:v>
                        </c:pt>
                        <c:pt idx="33">
                          <c:v>4 кв</c:v>
                        </c:pt>
                        <c:pt idx="34">
                          <c:v>Итого</c:v>
                        </c:pt>
                        <c:pt idx="35">
                          <c:v>1 кв</c:v>
                        </c:pt>
                        <c:pt idx="36">
                          <c:v>2 кв</c:v>
                        </c:pt>
                        <c:pt idx="37">
                          <c:v>3 кв</c:v>
                        </c:pt>
                        <c:pt idx="38">
                          <c:v>4 кв</c:v>
                        </c:pt>
                        <c:pt idx="39">
                          <c:v>Итого</c:v>
                        </c:pt>
                        <c:pt idx="40">
                          <c:v>1 кв</c:v>
                        </c:pt>
                        <c:pt idx="41">
                          <c:v>2 кв</c:v>
                        </c:pt>
                        <c:pt idx="42">
                          <c:v>3 кв</c:v>
                        </c:pt>
                        <c:pt idx="43">
                          <c:v>4 кв</c:v>
                        </c:pt>
                        <c:pt idx="44">
                          <c:v>Итого</c:v>
                        </c:pt>
                      </c:lvl>
                      <c:lvl>
                        <c:pt idx="0">
                          <c:v>2016</c:v>
                        </c:pt>
                        <c:pt idx="5">
                          <c:v>2017</c:v>
                        </c:pt>
                        <c:pt idx="10">
                          <c:v>2018</c:v>
                        </c:pt>
                        <c:pt idx="15">
                          <c:v>2019</c:v>
                        </c:pt>
                        <c:pt idx="20">
                          <c:v>2020</c:v>
                        </c:pt>
                        <c:pt idx="25">
                          <c:v>2021</c:v>
                        </c:pt>
                        <c:pt idx="30">
                          <c:v>2022</c:v>
                        </c:pt>
                        <c:pt idx="35">
                          <c:v>2023</c:v>
                        </c:pt>
                        <c:pt idx="40">
                          <c:v>2024</c:v>
                        </c:pt>
                      </c:lvl>
                    </c:multiLvlStrCache>
                  </c:multiLvlStrRef>
                </c:cat>
                <c:val>
                  <c:numRef>
                    <c:extLst>
                      <c:ext uri="{02D57815-91ED-43cb-92C2-25804820EDAC}">
                        <c15:formulaRef>
                          <c15:sqref>'Реализовано в несост. с ДКП обр'!$B$96:$AQ$96</c15:sqref>
                        </c15:formulaRef>
                      </c:ext>
                    </c:extLst>
                    <c:numCache>
                      <c:formatCode>General</c:formatCode>
                      <c:ptCount val="42"/>
                      <c:pt idx="0" formatCode="0.0">
                        <c:v>0</c:v>
                      </c:pt>
                      <c:pt idx="1">
                        <c:v>0</c:v>
                      </c:pt>
                      <c:pt idx="2">
                        <c:v>2134574399.3599999</c:v>
                      </c:pt>
                      <c:pt idx="3">
                        <c:v>633182781.02999997</c:v>
                      </c:pt>
                      <c:pt idx="4" formatCode="#,##0">
                        <c:v>2767757180.3899999</c:v>
                      </c:pt>
                      <c:pt idx="5" formatCode="0.0">
                        <c:v>537319591.30999994</c:v>
                      </c:pt>
                      <c:pt idx="6">
                        <c:v>1437672478.53</c:v>
                      </c:pt>
                      <c:pt idx="7">
                        <c:v>2117689491.1900001</c:v>
                      </c:pt>
                      <c:pt idx="8">
                        <c:v>5940334221.4799995</c:v>
                      </c:pt>
                      <c:pt idx="9" formatCode="#,##0">
                        <c:v>10033015782.509998</c:v>
                      </c:pt>
                      <c:pt idx="10" formatCode="0.0">
                        <c:v>2494658914.4200001</c:v>
                      </c:pt>
                      <c:pt idx="11">
                        <c:v>1257120256.25</c:v>
                      </c:pt>
                      <c:pt idx="12">
                        <c:v>514700640.84000003</c:v>
                      </c:pt>
                      <c:pt idx="13">
                        <c:v>2575477068.52</c:v>
                      </c:pt>
                      <c:pt idx="14" formatCode="#,##0">
                        <c:v>6841956880.0300007</c:v>
                      </c:pt>
                      <c:pt idx="15" formatCode="0.0">
                        <c:v>378734494.13999999</c:v>
                      </c:pt>
                      <c:pt idx="16">
                        <c:v>714231661.73000002</c:v>
                      </c:pt>
                      <c:pt idx="17">
                        <c:v>4569971488.5900002</c:v>
                      </c:pt>
                      <c:pt idx="18">
                        <c:v>454021842.63999999</c:v>
                      </c:pt>
                      <c:pt idx="19" formatCode="#,##0">
                        <c:v>6116959487.1000004</c:v>
                      </c:pt>
                      <c:pt idx="20" formatCode="0.0">
                        <c:v>1367101795.5899999</c:v>
                      </c:pt>
                      <c:pt idx="21">
                        <c:v>2238816792.8299999</c:v>
                      </c:pt>
                      <c:pt idx="22">
                        <c:v>1672098136.7500002</c:v>
                      </c:pt>
                      <c:pt idx="23">
                        <c:v>3144057321.9899998</c:v>
                      </c:pt>
                      <c:pt idx="24" formatCode="#,##0">
                        <c:v>8422074047.1599998</c:v>
                      </c:pt>
                      <c:pt idx="25" formatCode="0.0">
                        <c:v>2488776261.5500002</c:v>
                      </c:pt>
                      <c:pt idx="26">
                        <c:v>10412376443.479998</c:v>
                      </c:pt>
                      <c:pt idx="27">
                        <c:v>2357658365.6099997</c:v>
                      </c:pt>
                      <c:pt idx="28">
                        <c:v>11168280001.710001</c:v>
                      </c:pt>
                      <c:pt idx="29" formatCode="#,##0">
                        <c:v>26427091072.349998</c:v>
                      </c:pt>
                      <c:pt idx="30" formatCode="0.0">
                        <c:v>4357232384.3299999</c:v>
                      </c:pt>
                      <c:pt idx="31">
                        <c:v>3141648712.8199997</c:v>
                      </c:pt>
                      <c:pt idx="32">
                        <c:v>1957312135.25</c:v>
                      </c:pt>
                      <c:pt idx="33">
                        <c:v>2101840987.2200003</c:v>
                      </c:pt>
                      <c:pt idx="34" formatCode="#,##0">
                        <c:v>11558034219.619999</c:v>
                      </c:pt>
                      <c:pt idx="35" formatCode="0.0">
                        <c:v>3440107018.3400006</c:v>
                      </c:pt>
                      <c:pt idx="36">
                        <c:v>1294064880.79</c:v>
                      </c:pt>
                      <c:pt idx="37">
                        <c:v>4171138336.5300002</c:v>
                      </c:pt>
                      <c:pt idx="38">
                        <c:v>7226637950.4899998</c:v>
                      </c:pt>
                      <c:pt idx="39" formatCode="#,##0">
                        <c:v>16131948186.150002</c:v>
                      </c:pt>
                      <c:pt idx="40" formatCode="0.0">
                        <c:v>3228536459.8699994</c:v>
                      </c:pt>
                      <c:pt idx="41">
                        <c:v>4198751221.0599999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1-EB5E-498E-ADE0-27EE5E6D8D0A}"/>
                  </c:ext>
                </c:extLst>
              </c15:ser>
            </c15:filteredBarSeries>
          </c:ext>
        </c:extLst>
      </c:barChart>
      <c:catAx>
        <c:axId val="29289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2885600"/>
        <c:crosses val="autoZero"/>
        <c:auto val="1"/>
        <c:lblAlgn val="ctr"/>
        <c:lblOffset val="100"/>
        <c:noMultiLvlLbl val="0"/>
      </c:catAx>
      <c:valAx>
        <c:axId val="292885600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2892080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Стоимость реализованного имущества поквартально 2016-2024 </a:t>
            </a:r>
            <a:r>
              <a:rPr lang="ru-RU" dirty="0" err="1"/>
              <a:t>г.г</a:t>
            </a:r>
            <a:r>
              <a:rPr lang="ru-RU" dirty="0"/>
              <a:t>., </a:t>
            </a:r>
          </a:p>
          <a:p>
            <a:pPr>
              <a:defRPr/>
            </a:pPr>
            <a:r>
              <a:rPr lang="ru-RU" dirty="0"/>
              <a:t>млрд. руб. </a:t>
            </a:r>
          </a:p>
          <a:p>
            <a:pPr>
              <a:defRPr/>
            </a:pPr>
            <a:r>
              <a:rPr lang="ru-RU" dirty="0"/>
              <a:t>(</a:t>
            </a:r>
            <a:r>
              <a:rPr lang="ru-RU" sz="1600" b="1" i="0" u="none" strike="noStrike" baseline="0" dirty="0">
                <a:effectLst/>
              </a:rPr>
              <a:t>по несостоявшимся торгам с заключением ДКП</a:t>
            </a:r>
            <a:r>
              <a:rPr lang="ru-RU" dirty="0"/>
              <a:t>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1380621136756899"/>
          <c:y val="0.20960527213811117"/>
          <c:w val="0.88165741600770098"/>
          <c:h val="0.63314101519550581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'Реализовано в несост. с ДКП обр'!$A$68</c:f>
              <c:strCache>
                <c:ptCount val="1"/>
                <c:pt idx="0">
                  <c:v>Реализовано в несостоявшихся торгах с ДКП</c:v>
                </c:pt>
              </c:strCache>
            </c:strRef>
          </c:tx>
          <c:spPr>
            <a:solidFill>
              <a:srgbClr val="FB8005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DD8-4718-96FF-906DFE7B80F2}"/>
              </c:ext>
            </c:extLst>
          </c:dPt>
          <c:dPt>
            <c:idx val="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DD8-4718-96FF-906DFE7B80F2}"/>
              </c:ext>
            </c:extLst>
          </c:dPt>
          <c:dPt>
            <c:idx val="1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DD8-4718-96FF-906DFE7B80F2}"/>
              </c:ext>
            </c:extLst>
          </c:dPt>
          <c:dPt>
            <c:idx val="1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DD8-4718-96FF-906DFE7B80F2}"/>
              </c:ext>
            </c:extLst>
          </c:dPt>
          <c:dPt>
            <c:idx val="2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BDD8-4718-96FF-906DFE7B80F2}"/>
              </c:ext>
            </c:extLst>
          </c:dPt>
          <c:dPt>
            <c:idx val="2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BDD8-4718-96FF-906DFE7B80F2}"/>
              </c:ext>
            </c:extLst>
          </c:dPt>
          <c:dPt>
            <c:idx val="3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BDD8-4718-96FF-906DFE7B80F2}"/>
              </c:ext>
            </c:extLst>
          </c:dPt>
          <c:dPt>
            <c:idx val="3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BDD8-4718-96FF-906DFE7B80F2}"/>
              </c:ext>
            </c:extLst>
          </c:dPt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'Реализовано в несост. с ДКП обр'!$B$4:$AT$5</c:f>
              <c:multiLvlStrCache>
                <c:ptCount val="45"/>
                <c:lvl>
                  <c:pt idx="0">
                    <c:v>1 кв</c:v>
                  </c:pt>
                  <c:pt idx="1">
                    <c:v>2 кв</c:v>
                  </c:pt>
                  <c:pt idx="2">
                    <c:v>3 кв</c:v>
                  </c:pt>
                  <c:pt idx="3">
                    <c:v>4 кв</c:v>
                  </c:pt>
                  <c:pt idx="4">
                    <c:v>Итого</c:v>
                  </c:pt>
                  <c:pt idx="5">
                    <c:v>1 кв</c:v>
                  </c:pt>
                  <c:pt idx="6">
                    <c:v>2 кв</c:v>
                  </c:pt>
                  <c:pt idx="7">
                    <c:v>3 кв</c:v>
                  </c:pt>
                  <c:pt idx="8">
                    <c:v>4 кв</c:v>
                  </c:pt>
                  <c:pt idx="9">
                    <c:v>Итого</c:v>
                  </c:pt>
                  <c:pt idx="10">
                    <c:v>1 кв</c:v>
                  </c:pt>
                  <c:pt idx="11">
                    <c:v>2 кв</c:v>
                  </c:pt>
                  <c:pt idx="12">
                    <c:v>3 кв</c:v>
                  </c:pt>
                  <c:pt idx="13">
                    <c:v>4 кв</c:v>
                  </c:pt>
                  <c:pt idx="14">
                    <c:v>Итого</c:v>
                  </c:pt>
                  <c:pt idx="15">
                    <c:v>1 кв</c:v>
                  </c:pt>
                  <c:pt idx="16">
                    <c:v>2 кв</c:v>
                  </c:pt>
                  <c:pt idx="17">
                    <c:v>3 кв</c:v>
                  </c:pt>
                  <c:pt idx="18">
                    <c:v>4 кв</c:v>
                  </c:pt>
                  <c:pt idx="19">
                    <c:v>Итого</c:v>
                  </c:pt>
                  <c:pt idx="20">
                    <c:v>1 кв</c:v>
                  </c:pt>
                  <c:pt idx="21">
                    <c:v>2 кв</c:v>
                  </c:pt>
                  <c:pt idx="22">
                    <c:v>3 кв</c:v>
                  </c:pt>
                  <c:pt idx="23">
                    <c:v>4 кв</c:v>
                  </c:pt>
                  <c:pt idx="24">
                    <c:v>Итого</c:v>
                  </c:pt>
                  <c:pt idx="25">
                    <c:v>1 кв</c:v>
                  </c:pt>
                  <c:pt idx="26">
                    <c:v>2 кв</c:v>
                  </c:pt>
                  <c:pt idx="27">
                    <c:v>3 кв</c:v>
                  </c:pt>
                  <c:pt idx="28">
                    <c:v>4 кв</c:v>
                  </c:pt>
                  <c:pt idx="29">
                    <c:v>Итого</c:v>
                  </c:pt>
                  <c:pt idx="30">
                    <c:v>1 кв</c:v>
                  </c:pt>
                  <c:pt idx="31">
                    <c:v>2 кв</c:v>
                  </c:pt>
                  <c:pt idx="32">
                    <c:v>3 кв</c:v>
                  </c:pt>
                  <c:pt idx="33">
                    <c:v>4 кв</c:v>
                  </c:pt>
                  <c:pt idx="34">
                    <c:v>Итого</c:v>
                  </c:pt>
                  <c:pt idx="35">
                    <c:v>1 кв</c:v>
                  </c:pt>
                  <c:pt idx="36">
                    <c:v>2 кв</c:v>
                  </c:pt>
                  <c:pt idx="37">
                    <c:v>3 кв</c:v>
                  </c:pt>
                  <c:pt idx="38">
                    <c:v>4 кв</c:v>
                  </c:pt>
                  <c:pt idx="39">
                    <c:v>Итого</c:v>
                  </c:pt>
                  <c:pt idx="40">
                    <c:v>1 кв</c:v>
                  </c:pt>
                  <c:pt idx="41">
                    <c:v>2 кв</c:v>
                  </c:pt>
                  <c:pt idx="42">
                    <c:v>3 кв</c:v>
                  </c:pt>
                  <c:pt idx="43">
                    <c:v>4 кв</c:v>
                  </c:pt>
                  <c:pt idx="44">
                    <c:v>Итого</c:v>
                  </c:pt>
                </c:lvl>
                <c:lvl>
                  <c:pt idx="0">
                    <c:v>2016</c:v>
                  </c:pt>
                  <c:pt idx="5">
                    <c:v>2017</c:v>
                  </c:pt>
                  <c:pt idx="10">
                    <c:v>2018</c:v>
                  </c:pt>
                  <c:pt idx="15">
                    <c:v>2019</c:v>
                  </c:pt>
                  <c:pt idx="20">
                    <c:v>2020</c:v>
                  </c:pt>
                  <c:pt idx="25">
                    <c:v>2021</c:v>
                  </c:pt>
                  <c:pt idx="30">
                    <c:v>2022</c:v>
                  </c:pt>
                  <c:pt idx="35">
                    <c:v>2023</c:v>
                  </c:pt>
                  <c:pt idx="40">
                    <c:v>2024</c:v>
                  </c:pt>
                </c:lvl>
              </c:multiLvlStrCache>
              <c:extLst/>
            </c:multiLvlStrRef>
          </c:cat>
          <c:val>
            <c:numRef>
              <c:f>'Реализовано в несост. с ДКП обр'!$B$97:$AQ$97</c:f>
              <c:numCache>
                <c:formatCode>#\ ##0.0</c:formatCode>
                <c:ptCount val="42"/>
                <c:pt idx="0">
                  <c:v>0</c:v>
                </c:pt>
                <c:pt idx="1">
                  <c:v>0</c:v>
                </c:pt>
                <c:pt idx="2">
                  <c:v>2.1345743993599999</c:v>
                </c:pt>
                <c:pt idx="3">
                  <c:v>0.63318278102999992</c:v>
                </c:pt>
                <c:pt idx="4">
                  <c:v>2.7677571803899998</c:v>
                </c:pt>
                <c:pt idx="5">
                  <c:v>0.53731959130999996</c:v>
                </c:pt>
                <c:pt idx="6">
                  <c:v>1.4376724785299999</c:v>
                </c:pt>
                <c:pt idx="7">
                  <c:v>2.1176894911900002</c:v>
                </c:pt>
                <c:pt idx="8">
                  <c:v>5.9403342214799997</c:v>
                </c:pt>
                <c:pt idx="9">
                  <c:v>10.033015782509999</c:v>
                </c:pt>
                <c:pt idx="10">
                  <c:v>2.49465891442</c:v>
                </c:pt>
                <c:pt idx="11">
                  <c:v>1.2571202562499999</c:v>
                </c:pt>
                <c:pt idx="12">
                  <c:v>0.51470064084</c:v>
                </c:pt>
                <c:pt idx="13">
                  <c:v>2.5754770685200001</c:v>
                </c:pt>
                <c:pt idx="14">
                  <c:v>6.8419568800300006</c:v>
                </c:pt>
                <c:pt idx="15">
                  <c:v>0.37873449413999999</c:v>
                </c:pt>
                <c:pt idx="16">
                  <c:v>0.71423166172999997</c:v>
                </c:pt>
                <c:pt idx="17">
                  <c:v>4.5699714885900002</c:v>
                </c:pt>
                <c:pt idx="18">
                  <c:v>0.45402184264000001</c:v>
                </c:pt>
                <c:pt idx="19">
                  <c:v>6.1169594871000008</c:v>
                </c:pt>
                <c:pt idx="20">
                  <c:v>1.36710179559</c:v>
                </c:pt>
                <c:pt idx="21">
                  <c:v>2.2388167928299998</c:v>
                </c:pt>
                <c:pt idx="22">
                  <c:v>1.6720981367500003</c:v>
                </c:pt>
                <c:pt idx="23">
                  <c:v>3.1440573219899997</c:v>
                </c:pt>
                <c:pt idx="24">
                  <c:v>8.4220740471600006</c:v>
                </c:pt>
                <c:pt idx="25">
                  <c:v>2.48877626155</c:v>
                </c:pt>
                <c:pt idx="26">
                  <c:v>10.412376443479998</c:v>
                </c:pt>
                <c:pt idx="27">
                  <c:v>2.3576583656099999</c:v>
                </c:pt>
                <c:pt idx="28">
                  <c:v>11.16828000171</c:v>
                </c:pt>
                <c:pt idx="29">
                  <c:v>26.427091072349999</c:v>
                </c:pt>
                <c:pt idx="30">
                  <c:v>4.3572323843299996</c:v>
                </c:pt>
                <c:pt idx="31">
                  <c:v>3.1416487128199999</c:v>
                </c:pt>
                <c:pt idx="32">
                  <c:v>1.95731213525</c:v>
                </c:pt>
                <c:pt idx="33">
                  <c:v>2.1018409872200001</c:v>
                </c:pt>
                <c:pt idx="34">
                  <c:v>11.55803421962</c:v>
                </c:pt>
                <c:pt idx="35">
                  <c:v>3.4401070183400004</c:v>
                </c:pt>
                <c:pt idx="36">
                  <c:v>1.2940648807899999</c:v>
                </c:pt>
                <c:pt idx="37">
                  <c:v>4.1711383365300003</c:v>
                </c:pt>
                <c:pt idx="38">
                  <c:v>7.2266379504899998</c:v>
                </c:pt>
                <c:pt idx="39">
                  <c:v>16.131948186150002</c:v>
                </c:pt>
                <c:pt idx="40">
                  <c:v>3.2285364598699995</c:v>
                </c:pt>
                <c:pt idx="41">
                  <c:v>4.1987512210600002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0-BDD8-4718-96FF-906DFE7B80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92892080"/>
        <c:axId val="292885600"/>
        <c:extLst/>
      </c:barChart>
      <c:catAx>
        <c:axId val="29289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2885600"/>
        <c:crosses val="autoZero"/>
        <c:auto val="1"/>
        <c:lblAlgn val="ctr"/>
        <c:lblOffset val="100"/>
        <c:noMultiLvlLbl val="0"/>
      </c:catAx>
      <c:valAx>
        <c:axId val="292885600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2892080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9AF08F-9438-4455-F9DA-FBFEE38CB0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9103" y="954338"/>
            <a:ext cx="9915509" cy="3823044"/>
          </a:xfrm>
        </p:spPr>
        <p:txBody>
          <a:bodyPr>
            <a:noAutofit/>
          </a:bodyPr>
          <a:lstStyle/>
          <a:p>
            <a:pPr algn="ctr"/>
            <a:r>
              <a:rPr lang="ru-RU" sz="2800" noProof="1"/>
              <a:t>Анализ результатов проведения торгов по продаже</a:t>
            </a:r>
            <a:br>
              <a:rPr lang="ru-RU" sz="2800" noProof="1"/>
            </a:br>
            <a:r>
              <a:rPr lang="ru-RU" sz="2800" noProof="1"/>
              <a:t>имущества должников в ходе процедур,</a:t>
            </a:r>
            <a:br>
              <a:rPr lang="ru-RU" sz="2800" noProof="1"/>
            </a:br>
            <a:r>
              <a:rPr lang="ru-RU" sz="2800" noProof="1"/>
              <a:t>применяемых в деле о банкротстве, выполненный на</a:t>
            </a:r>
            <a:br>
              <a:rPr lang="ru-RU" sz="2800" noProof="1"/>
            </a:br>
            <a:r>
              <a:rPr lang="ru-RU" sz="2800" noProof="1"/>
              <a:t>основании скорректированных Союзом Операторов</a:t>
            </a:r>
            <a:br>
              <a:rPr lang="ru-RU" sz="2800" noProof="1"/>
            </a:br>
            <a:r>
              <a:rPr lang="ru-RU" sz="2800" noProof="1"/>
              <a:t>Электронных Площадок данных электронных</a:t>
            </a:r>
            <a:br>
              <a:rPr lang="ru-RU" sz="2800" noProof="1"/>
            </a:br>
            <a:r>
              <a:rPr lang="ru-RU" sz="2800" noProof="1"/>
              <a:t>площадок о проведении торгов по состоянию на 		II квартал 2024 года</a:t>
            </a:r>
            <a:endParaRPr lang="ru-RU" sz="2800" dirty="0"/>
          </a:p>
        </p:txBody>
      </p:sp>
      <p:pic>
        <p:nvPicPr>
          <p:cNvPr id="6" name="Google Shape;55;p1">
            <a:extLst>
              <a:ext uri="{FF2B5EF4-FFF2-40B4-BE49-F238E27FC236}">
                <a16:creationId xmlns:a16="http://schemas.microsoft.com/office/drawing/2014/main" id="{5B52C65A-A732-4891-8F31-B01EE63EFB70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346173" y="205205"/>
            <a:ext cx="1062753" cy="12519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5653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4A267DAF-B95E-43A2-814A-7FB4ACDC1DD5}"/>
              </a:ext>
            </a:extLst>
          </p:cNvPr>
          <p:cNvGraphicFramePr>
            <a:graphicFrameLocks/>
          </p:cNvGraphicFramePr>
          <p:nvPr/>
        </p:nvGraphicFramePr>
        <p:xfrm>
          <a:off x="1173645" y="742950"/>
          <a:ext cx="9844709" cy="5372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0489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1DD876F2-7A2A-4068-AE54-EB73D681FA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3639097"/>
              </p:ext>
            </p:extLst>
          </p:nvPr>
        </p:nvGraphicFramePr>
        <p:xfrm>
          <a:off x="1191659" y="366713"/>
          <a:ext cx="10530949" cy="61245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6687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7F78BD14-D597-55DC-2705-7EC1DC5418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9865789"/>
              </p:ext>
            </p:extLst>
          </p:nvPr>
        </p:nvGraphicFramePr>
        <p:xfrm>
          <a:off x="1191660" y="210312"/>
          <a:ext cx="9808680" cy="6280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7918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9AF71C0C-CBDD-A65D-9CC5-87ED19E361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210357"/>
              </p:ext>
            </p:extLst>
          </p:nvPr>
        </p:nvGraphicFramePr>
        <p:xfrm>
          <a:off x="1191660" y="274320"/>
          <a:ext cx="9808680" cy="6109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1423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50BFF5-76A8-9304-55CF-347513A58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Вводные положения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49C079-98E2-A852-4FED-DEE7512FE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495" y="1316736"/>
            <a:ext cx="10173117" cy="4846320"/>
          </a:xfrm>
        </p:spPr>
        <p:txBody>
          <a:bodyPr>
            <a:normAutofit/>
          </a:bodyPr>
          <a:lstStyle/>
          <a:p>
            <a:pPr indent="449999" algn="just" rtl="0">
              <a:spcBef>
                <a:spcPts val="0"/>
              </a:spcBef>
              <a:spcAft>
                <a:spcPts val="0"/>
              </a:spcAft>
            </a:pPr>
            <a:endParaRPr lang="ru-RU" dirty="0"/>
          </a:p>
          <a:p>
            <a:pPr indent="449999" algn="just">
              <a:spcBef>
                <a:spcPts val="0"/>
              </a:spcBef>
            </a:pPr>
            <a:r>
              <a:rPr lang="ru-RU" dirty="0"/>
              <a:t>Для анализа эффективности проведения торгов в процедурах банкротства и эффективности деятельности организаторов торгов и операторов электронных площадок по организации и проведению торгов необходимо, в первую очередь, обеспечить полноту и достоверность сведений о  конечном результате торгов - о продаже имущества должника и заключении договора купли-продажи.</a:t>
            </a:r>
          </a:p>
          <a:p>
            <a:pPr indent="449999" algn="just" rtl="0">
              <a:spcBef>
                <a:spcPts val="0"/>
              </a:spcBef>
              <a:spcAft>
                <a:spcPts val="0"/>
              </a:spcAft>
            </a:pPr>
            <a:r>
              <a:rPr lang="ru-RU" dirty="0"/>
              <a:t>Недостоверность публичной статистической информации о результатах торгов может послужить дополнительным аргументом того, что действующие электронные площадки не могут обеспечить эффективность проведения торгов.</a:t>
            </a:r>
          </a:p>
          <a:p>
            <a:pPr indent="449999" algn="just">
              <a:spcBef>
                <a:spcPts val="0"/>
              </a:spcBef>
            </a:pPr>
            <a:r>
              <a:rPr lang="ru-RU" dirty="0"/>
              <a:t> В результате проведенной Союзом операторов электронных площадок выборочной проверки сведений электронных площадок о стоимости реализованного на торгах имущества были выявлены торги, по которым отсутствует подтверждение достоверности сведений о стоимости реализованного имущества. </a:t>
            </a:r>
          </a:p>
          <a:p>
            <a:pPr indent="449999" algn="just" rtl="0">
              <a:spcBef>
                <a:spcPts val="0"/>
              </a:spcBef>
              <a:spcAft>
                <a:spcPts val="0"/>
              </a:spcAft>
            </a:pPr>
            <a:endParaRPr lang="ru-RU" dirty="0"/>
          </a:p>
          <a:p>
            <a:pPr indent="449999" algn="just" rtl="0">
              <a:spcBef>
                <a:spcPts val="0"/>
              </a:spcBef>
              <a:spcAft>
                <a:spcPts val="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9246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95705E1-5C27-FA49-A179-60CF7A3F6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337" y="722376"/>
            <a:ext cx="9852275" cy="5188846"/>
          </a:xfrm>
        </p:spPr>
        <p:txBody>
          <a:bodyPr>
            <a:normAutofit/>
          </a:bodyPr>
          <a:lstStyle/>
          <a:p>
            <a:pPr indent="449999" algn="just" rtl="0">
              <a:spcBef>
                <a:spcPts val="0"/>
              </a:spcBef>
              <a:spcAft>
                <a:spcPts val="0"/>
              </a:spcAft>
            </a:pPr>
            <a:endParaRPr lang="ru-RU" dirty="0"/>
          </a:p>
          <a:p>
            <a:pPr indent="449999" algn="just">
              <a:spcBef>
                <a:spcPts val="0"/>
              </a:spcBef>
            </a:pPr>
            <a:r>
              <a:rPr lang="ru-RU" dirty="0"/>
              <a:t>Одним из ключевых недостатков итоговых сведений о результатах торгов является то, что они базируются не на информации о заключенных по результатам торгов договорах купли-продажи, а на протоколах о результатах торгов. В связи с этим отсутствует подтверждение</a:t>
            </a:r>
            <a:r>
              <a:rPr lang="en-US" dirty="0"/>
              <a:t> </a:t>
            </a:r>
            <a:r>
              <a:rPr lang="ru-RU" dirty="0"/>
              <a:t>сведений о фактической стоимости реализованного на торгах имущества</a:t>
            </a:r>
            <a:r>
              <a:rPr lang="en-US" dirty="0"/>
              <a:t> </a:t>
            </a:r>
            <a:r>
              <a:rPr lang="ru-RU" dirty="0"/>
              <a:t>и размере средств, направленных на удовлетворение требований</a:t>
            </a:r>
            <a:r>
              <a:rPr lang="en-US" dirty="0"/>
              <a:t> </a:t>
            </a:r>
            <a:r>
              <a:rPr lang="ru-RU" dirty="0"/>
              <a:t>кредиторов.</a:t>
            </a:r>
          </a:p>
          <a:p>
            <a:pPr indent="449999" algn="just" rtl="0">
              <a:spcBef>
                <a:spcPts val="0"/>
              </a:spcBef>
              <a:spcAft>
                <a:spcPts val="0"/>
              </a:spcAft>
            </a:pPr>
            <a:r>
              <a:rPr lang="ru-RU" dirty="0"/>
              <a:t>Недостоверность этих сведений обусловлена в первую очередь тем, что в</a:t>
            </a:r>
            <a:r>
              <a:rPr lang="en-US" dirty="0"/>
              <a:t> </a:t>
            </a:r>
            <a:r>
              <a:rPr lang="ru-RU" dirty="0"/>
              <a:t>настоящее время в статистике общая стоимость реализованного</a:t>
            </a:r>
            <a:r>
              <a:rPr lang="en-US" dirty="0"/>
              <a:t> </a:t>
            </a:r>
            <a:r>
              <a:rPr lang="ru-RU" dirty="0"/>
              <a:t>имущества определяется на основании сведений, полученных из</a:t>
            </a:r>
            <a:r>
              <a:rPr lang="en-US" dirty="0"/>
              <a:t> </a:t>
            </a:r>
            <a:r>
              <a:rPr lang="ru-RU" dirty="0"/>
              <a:t>протоколов о результатах торгов, размещенных на электронной площадке,</a:t>
            </a:r>
            <a:r>
              <a:rPr lang="en-US" dirty="0"/>
              <a:t> </a:t>
            </a:r>
            <a:r>
              <a:rPr lang="ru-RU" dirty="0"/>
              <a:t>по всем состоявшимся торгам. При этом, если по</a:t>
            </a:r>
            <a:r>
              <a:rPr lang="en-US" dirty="0"/>
              <a:t> </a:t>
            </a:r>
            <a:r>
              <a:rPr lang="ru-RU" dirty="0"/>
              <a:t>имуществу должника последовательно состоялись первые торги,</a:t>
            </a:r>
            <a:r>
              <a:rPr lang="en-US" dirty="0"/>
              <a:t> </a:t>
            </a:r>
            <a:r>
              <a:rPr lang="ru-RU" dirty="0"/>
              <a:t>повторные торги и публичное предложение, то в статистические данные о</a:t>
            </a:r>
            <a:r>
              <a:rPr lang="en-US" dirty="0"/>
              <a:t> </a:t>
            </a:r>
            <a:r>
              <a:rPr lang="ru-RU" dirty="0"/>
              <a:t>стоимости реализованного имущества включаются результаты всех</a:t>
            </a:r>
            <a:r>
              <a:rPr lang="en-US" dirty="0"/>
              <a:t> </a:t>
            </a:r>
            <a:r>
              <a:rPr lang="ru-RU" dirty="0"/>
              <a:t>состоявшихся торгов, хотя фактическая стоимость реализованного</a:t>
            </a:r>
            <a:r>
              <a:rPr lang="en-US" dirty="0"/>
              <a:t> </a:t>
            </a:r>
            <a:r>
              <a:rPr lang="ru-RU" dirty="0"/>
              <a:t>имущества должна определяться по последним торгам, по результатам</a:t>
            </a:r>
            <a:r>
              <a:rPr lang="en-US" dirty="0"/>
              <a:t> </a:t>
            </a:r>
            <a:r>
              <a:rPr lang="ru-RU" dirty="0"/>
              <a:t>которых заключен договор купли-продажи.</a:t>
            </a:r>
          </a:p>
          <a:p>
            <a:pPr algn="just"/>
            <a:endParaRPr lang="ru-RU" dirty="0"/>
          </a:p>
          <a:p>
            <a:pPr indent="449999" algn="just" rtl="0">
              <a:spcBef>
                <a:spcPts val="0"/>
              </a:spcBef>
              <a:spcAft>
                <a:spcPts val="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5171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95705E1-5C27-FA49-A179-60CF7A3F6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722376"/>
            <a:ext cx="8915400" cy="518884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15E1EE-DDD1-4BB6-93D9-56F363DCB7F5}"/>
              </a:ext>
            </a:extLst>
          </p:cNvPr>
          <p:cNvSpPr txBox="1"/>
          <p:nvPr/>
        </p:nvSpPr>
        <p:spPr>
          <a:xfrm>
            <a:off x="1251751" y="1588999"/>
            <a:ext cx="10005133" cy="40421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80000"/>
              </a:lnSpc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ru-RU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Важнейшим фактором, вызывающим недостоверность сведений о результатах торгов и не позволяющим достоверно оценить эффективность продажи имущества должника, является </a:t>
            </a:r>
            <a:r>
              <a:rPr lang="ru-RU" sz="17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неразмещение</a:t>
            </a:r>
            <a:r>
              <a:rPr lang="ru-RU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организатором торгов на электронной площадке сведений о заключении договора купли-продажи по результатам торгов: так, по оценочным данным не более, чем по 30% от общего числа состоявшихся торгов организаторами торгов были опубликованы сообщения на электронных площадках о заключении договора купли-продажи.</a:t>
            </a:r>
          </a:p>
          <a:p>
            <a:pPr marL="342900" indent="-342900" algn="just">
              <a:lnSpc>
                <a:spcPct val="80000"/>
              </a:lnSpc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ru-RU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В целях обеспечения достоверности сведений о стоимости реализованного имущества и, следовательно, о результативности торгов, в статистические данные об общей стоимости реализованного на торгах имущества должны включаться только сведения о стоимости реализованного на торгах имущества, подтвержденные заключенными договорами купли-продажи, сообщения о заключении которых размещаются организаторами торгов не только на </a:t>
            </a:r>
            <a:r>
              <a:rPr lang="ru-RU" sz="1700">
                <a:solidFill>
                  <a:schemeClr val="tx1">
                    <a:lumMod val="75000"/>
                    <a:lumOff val="25000"/>
                  </a:schemeClr>
                </a:solidFill>
              </a:rPr>
              <a:t>электронных площадках, но и, </a:t>
            </a:r>
            <a:r>
              <a:rPr lang="ru-RU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 </a:t>
            </a:r>
            <a:r>
              <a:rPr lang="ru-RU" sz="1700">
                <a:solidFill>
                  <a:schemeClr val="tx1">
                    <a:lumMod val="75000"/>
                    <a:lumOff val="25000"/>
                  </a:schemeClr>
                </a:solidFill>
              </a:rPr>
              <a:t>первую очередь, </a:t>
            </a:r>
            <a:r>
              <a:rPr lang="ru-RU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 виде сообщений на сайте ЕФРСБ.</a:t>
            </a:r>
          </a:p>
          <a:p>
            <a:pPr marL="342900" indent="-342900" algn="just">
              <a:lnSpc>
                <a:spcPct val="80000"/>
              </a:lnSpc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endParaRPr lang="ru-RU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5906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95705E1-5C27-FA49-A179-60CF7A3F6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0731" y="722376"/>
            <a:ext cx="10323882" cy="518884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Проведение выборочной проверки сведений осуществлялось в отношении торгов, проведенных в 2016 – 2024 </a:t>
            </a:r>
            <a:r>
              <a:rPr lang="ru-RU" dirty="0" err="1"/>
              <a:t>г.г</a:t>
            </a:r>
            <a:r>
              <a:rPr lang="ru-RU" dirty="0"/>
              <a:t>., стоимость реализации по которым составила 10 и более миллионов рублей,  по следующему алгоритму: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/>
              <a:t>1. Выявлялись торги, проведенные в форме аукциона или конкурса, по которым цена реализации превышала начальную цену имущества более, чем в 2 раза, а также торги, проведенные в форме публичного предложения, по которым цена реализации превышала начальную цену.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/>
              <a:t>2. По выявленным торгам стоимость реализованного имущества проверялась на основании заключенного договора купли-продажи. По результатам  такой проверки уточнялась стоимость реализованного на торгах имущества и уточнялись сведения о результатах продажи имущества.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/>
              <a:t>3. В случае, если выявлялись факты повторного проведения торгов по реализации</a:t>
            </a:r>
            <a:r>
              <a:rPr lang="en-US" dirty="0"/>
              <a:t> </a:t>
            </a:r>
            <a:r>
              <a:rPr lang="ru-RU" dirty="0"/>
              <a:t>имущества должника, то  в скорректированные данные о</a:t>
            </a:r>
            <a:r>
              <a:rPr lang="en-US" dirty="0"/>
              <a:t> </a:t>
            </a:r>
            <a:r>
              <a:rPr lang="ru-RU" dirty="0"/>
              <a:t>стоимости реализованного имущества включались  результаты последних торгов, по которым был заключен договор купли-продажи.</a:t>
            </a:r>
          </a:p>
          <a:p>
            <a:pPr algn="just"/>
            <a:r>
              <a:rPr lang="ru-RU" dirty="0"/>
              <a:t>В результате проведения выборочной проверки были установлены факты недостоверности сведений о стоимости реализованного на торгах имущества, в том числе: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/>
              <a:t>завышение стоимости реализованного на торгах имущества, всего  24 случая на сумму 87,8 млрд. руб.  Кроме того, установлен факт отсутствия подтверждения достоверности результатов торгов в форме публичного предложения (№ 14877-ОТПП), проведенных в 4 квартале 2020 г.  электронной площадкой НИС. Дебиторская задолженность физического лица номинальной стоимостью 933 264,74 руб. с начальной ценой 83 993, 83 рубля была продана на торгах за 9 885 677 475 788,00 рублей.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/>
              <a:t>занижение (отсутствие опубликованных данных о торгах) в 2 случаях торгов на сумму 41,8 млн. руб. 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4129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96B8A8BE-21A7-1603-12AF-2B3E53FD0F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7690848"/>
              </p:ext>
            </p:extLst>
          </p:nvPr>
        </p:nvGraphicFramePr>
        <p:xfrm>
          <a:off x="1043401" y="557212"/>
          <a:ext cx="10105197" cy="5743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3812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E1DF53AF-30CA-49B5-A4AC-561B0375D9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4640312"/>
              </p:ext>
            </p:extLst>
          </p:nvPr>
        </p:nvGraphicFramePr>
        <p:xfrm>
          <a:off x="1043401" y="557212"/>
          <a:ext cx="10105197" cy="5743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8733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28F09A93-63AC-425C-90CC-FDB9F34CEE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6971975"/>
              </p:ext>
            </p:extLst>
          </p:nvPr>
        </p:nvGraphicFramePr>
        <p:xfrm>
          <a:off x="1183170" y="538162"/>
          <a:ext cx="9825660" cy="578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6032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9C049E05-419C-4425-AD4F-17AAD5B425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942070"/>
              </p:ext>
            </p:extLst>
          </p:nvPr>
        </p:nvGraphicFramePr>
        <p:xfrm>
          <a:off x="1178408" y="472558"/>
          <a:ext cx="9835184" cy="570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Текст 3">
            <a:extLst>
              <a:ext uri="{FF2B5EF4-FFF2-40B4-BE49-F238E27FC236}">
                <a16:creationId xmlns:a16="http://schemas.microsoft.com/office/drawing/2014/main" id="{04B17CFD-78A8-4005-A6C9-E0FC4652E9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6178858"/>
            <a:ext cx="8915399" cy="550415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  <a:p>
            <a:r>
              <a:rPr lang="ru-RU" sz="2600" b="1" i="1" dirty="0"/>
              <a:t>Примечание:</a:t>
            </a:r>
            <a:r>
              <a:rPr lang="ru-RU" sz="2600" i="1" dirty="0"/>
              <a:t> Изменение цены  определялось как отношение цены реализации к начальной цене имущества в состоявшихся торгах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067582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250</TotalTime>
  <Words>864</Words>
  <Application>Microsoft Office PowerPoint</Application>
  <PresentationFormat>Широкоэкранный</PresentationFormat>
  <Paragraphs>42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Wingdings</vt:lpstr>
      <vt:lpstr>Wingdings 3</vt:lpstr>
      <vt:lpstr>Легкий дым</vt:lpstr>
      <vt:lpstr>Анализ результатов проведения торгов по продаже имущества должников в ходе процедур, применяемых в деле о банкротстве, выполненный на основании скорректированных Союзом Операторов Электронных Площадок данных электронных площадок о проведении торгов по состоянию на   II квартал 2024 года</vt:lpstr>
      <vt:lpstr>Вводные положения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Статистические данные ЕФРСБ за II квартал 2024 года</dc:title>
  <dc:creator>Boris Khutoryan</dc:creator>
  <cp:lastModifiedBy>Игорь Липкин</cp:lastModifiedBy>
  <cp:revision>39</cp:revision>
  <dcterms:created xsi:type="dcterms:W3CDTF">2024-09-03T07:55:35Z</dcterms:created>
  <dcterms:modified xsi:type="dcterms:W3CDTF">2024-09-13T12:42:52Z</dcterms:modified>
</cp:coreProperties>
</file>