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9" r:id="rId3"/>
    <p:sldId id="310" r:id="rId4"/>
    <p:sldId id="311" r:id="rId5"/>
    <p:sldId id="276" r:id="rId6"/>
    <p:sldId id="277" r:id="rId7"/>
    <p:sldId id="312" r:id="rId8"/>
    <p:sldId id="313" r:id="rId9"/>
    <p:sldId id="314" r:id="rId10"/>
    <p:sldId id="307" r:id="rId11"/>
    <p:sldId id="315" r:id="rId12"/>
    <p:sldId id="317" r:id="rId13"/>
    <p:sldId id="318" r:id="rId14"/>
    <p:sldId id="319" r:id="rId15"/>
    <p:sldId id="320" r:id="rId16"/>
    <p:sldId id="31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C0CCA1-027F-4B06-82E8-74D858925095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12501B-F277-4358-8CFE-CE8E4E040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34CCB-B23E-40C4-A6B2-1B47FE3E08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34CCB-B23E-40C4-A6B2-1B47FE3E08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34CCB-B23E-40C4-A6B2-1B47FE3E08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34CCB-B23E-40C4-A6B2-1B47FE3E08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C32F-90FD-4037-B9B1-0A005CC2A9E7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18AF-50D9-4A8D-9CF6-E86EA277D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EABB-0DBB-4551-BC19-0A13D1AE5797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5FA8-2468-4C67-8EE4-F44C49D4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EDE0-25A0-4E48-A4C8-B9FD62AC4B15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4C7C-9F53-4DCE-8D6C-46DD9790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C290-F342-45BB-95C4-06F728E31705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C604-7C71-412A-B917-A7333585C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70CA-3771-46B5-ABFD-99D3610C3C8D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993E-4DE7-4C8E-8646-655088B1A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AA4E-0719-4E9C-8BF3-2C2DDEB68805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9038-9129-447D-90AB-AB8DCC8B9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D331-BB83-4839-A0F0-85E8EFB53D74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D37D-A27F-4770-89CC-03777E66A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0A38-FEE6-4D0E-98EF-85C4638A2F4B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D3DA-AB7B-4F0F-A961-AB47497D9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569B-6901-47C0-B0C7-D7EAAAA768D3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2466-3323-499B-8904-256D8B5FC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9BBD-8576-4FA9-8888-CECE6BD9482E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63F5-D09A-45F8-A240-920B01E1C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FEDE-AAC4-4FFD-B842-3170E04FA898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2EAB-EDB9-47CB-9871-0DBC509F1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1F746F-6997-4D0C-88A6-C4CA1315D017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8C544-C7A3-473F-8293-30E70EA1F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yukhnin@bankrots.ru" TargetMode="External"/><Relationship Id="rId2" Type="http://schemas.openxmlformats.org/officeDocument/2006/relationships/hyperlink" Target="mailto:alexey.yukhnin@interfax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333375"/>
            <a:ext cx="8382000" cy="330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0825" y="3789363"/>
            <a:ext cx="85693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Перспективы эффективного банкротства в российской правовой системе: спасти нельзя ликвидировать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8"/>
          <p:cNvCxnSpPr/>
          <p:nvPr/>
        </p:nvCxnSpPr>
        <p:spPr>
          <a:xfrm>
            <a:off x="481013" y="4605338"/>
            <a:ext cx="8382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211638" y="5445125"/>
            <a:ext cx="4468812" cy="73866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Директор по развитию проектов</a:t>
            </a:r>
            <a:r>
              <a:rPr lang="en-US" sz="1400" kern="0" dirty="0" smtClean="0">
                <a:solidFill>
                  <a:srgbClr val="686B5D"/>
                </a:solidFill>
              </a:rPr>
              <a:t> </a:t>
            </a:r>
            <a:r>
              <a:rPr lang="ru-RU" sz="1400" kern="0" dirty="0" smtClean="0">
                <a:solidFill>
                  <a:srgbClr val="686B5D"/>
                </a:solidFill>
              </a:rPr>
              <a:t>ЗАО «Интерфакс»,</a:t>
            </a:r>
            <a:endParaRPr lang="en-US" sz="1400" kern="0" dirty="0" smtClean="0">
              <a:solidFill>
                <a:srgbClr val="686B5D"/>
              </a:solidFill>
            </a:endParaRPr>
          </a:p>
          <a:p>
            <a:pPr eaLnBrk="1" hangingPunct="1"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Директор Центра проблем банкротства</a:t>
            </a:r>
            <a:endParaRPr lang="en-US" sz="1400" kern="0" dirty="0" smtClean="0">
              <a:solidFill>
                <a:srgbClr val="686B5D"/>
              </a:solidFill>
            </a:endParaRPr>
          </a:p>
          <a:p>
            <a:pPr eaLnBrk="1" hangingPunct="1">
              <a:defRPr/>
            </a:pPr>
            <a:r>
              <a:rPr lang="ru-RU" sz="1400" kern="0" dirty="0" smtClean="0">
                <a:solidFill>
                  <a:srgbClr val="686B5D"/>
                </a:solidFill>
              </a:rPr>
              <a:t>Юхнин Алексей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портрет должника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505825" cy="432049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имущества должника в ходе конкурсного производства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(2015 год)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3339"/>
              </p:ext>
            </p:extLst>
          </p:nvPr>
        </p:nvGraphicFramePr>
        <p:xfrm>
          <a:off x="395536" y="1844824"/>
          <a:ext cx="8280920" cy="4839536"/>
        </p:xfrm>
        <a:graphic>
          <a:graphicData uri="http://schemas.openxmlformats.org/drawingml/2006/table">
            <a:tbl>
              <a:tblPr/>
              <a:tblGrid>
                <a:gridCol w="2947373"/>
                <a:gridCol w="2878831"/>
                <a:gridCol w="2454716"/>
              </a:tblGrid>
              <a:tr h="101991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Диапазон с</a:t>
                      </a:r>
                      <a:r>
                        <a:rPr lang="ru-RU" sz="2400" b="1" i="0" u="none" strike="noStrike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умм</a:t>
                      </a:r>
                      <a:endParaRPr lang="ru-RU" sz="2400" b="1" i="0" u="none" strike="noStrike" dirty="0">
                        <a:solidFill>
                          <a:srgbClr val="1F497D"/>
                        </a:solidFill>
                        <a:latin typeface="Times New Roman"/>
                      </a:endParaRP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Количество отчетов за 2015 год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Процентов от общего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 руб</a:t>
                      </a:r>
                      <a:r>
                        <a:rPr lang="ru-RU" sz="2400" b="0" i="0" u="none" strike="noStrike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.</a:t>
                      </a:r>
                      <a:r>
                        <a:rPr lang="en-US" sz="2400" b="0" i="0" u="none" strike="noStrike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2400" b="0" i="0" u="none" strike="noStrike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в</a:t>
                      </a:r>
                      <a:r>
                        <a:rPr lang="ru-RU" sz="2400" b="0" i="0" u="none" strike="noStrike" baseline="0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 т. ч. в связи с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1F497D"/>
                          </a:solidFill>
                          <a:latin typeface="Times New Roman"/>
                        </a:rPr>
                        <a:t>непроведением</a:t>
                      </a:r>
                      <a:r>
                        <a:rPr lang="ru-RU" sz="2400" b="0" i="0" u="none" strike="noStrike" baseline="0" dirty="0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ru-RU" sz="2400" b="0" i="0" u="none" strike="noStrike" dirty="0">
                        <a:solidFill>
                          <a:srgbClr val="1F497D"/>
                        </a:solidFill>
                        <a:latin typeface="Times New Roman"/>
                      </a:endParaRP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3598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62,32%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0.01 руб.-1 млн. руб.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13,86%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1млн. -5 млн. руб.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417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7,22%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5 млн. -10 млн. руб.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217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3,76%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10 млн. -50 млн. руб.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459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7,95%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95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&gt; 50 млн. руб.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282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4,88%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84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9466" marR="9466" marT="94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5773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466" marR="9466" marT="9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портрет должника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505825" cy="432049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Удовлетворение требований кредиторов в ходе конкурсного производства  (2015 год)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132856"/>
          <a:ext cx="8496944" cy="4392488"/>
        </p:xfrm>
        <a:graphic>
          <a:graphicData uri="http://schemas.openxmlformats.org/drawingml/2006/table">
            <a:tbl>
              <a:tblPr/>
              <a:tblGrid>
                <a:gridCol w="2944230"/>
                <a:gridCol w="3073363"/>
                <a:gridCol w="2479351"/>
              </a:tblGrid>
              <a:tr h="96456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Диапазон Сумм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отчетов за </a:t>
                      </a:r>
                      <a:r>
                        <a:rPr lang="ru-RU" sz="2000" b="1" i="0" u="none" strike="noStrike" dirty="0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2000" b="1" i="0" u="none" strike="noStrike" dirty="0">
                        <a:solidFill>
                          <a:srgbClr val="1F49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70,73%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0.01 -1млн. 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млн. -5 млн. 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млн. -10 млн.  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10млн. -50 млн. 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 50 млн. 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банкротство граждан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505825" cy="432049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октябрь 2015 по март 2016 года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1484780"/>
          <a:ext cx="7920881" cy="5040565"/>
        </p:xfrm>
        <a:graphic>
          <a:graphicData uri="http://schemas.openxmlformats.org/drawingml/2006/table">
            <a:tbl>
              <a:tblPr/>
              <a:tblGrid>
                <a:gridCol w="1152128"/>
                <a:gridCol w="2376264"/>
                <a:gridCol w="2592288"/>
                <a:gridCol w="1800201"/>
              </a:tblGrid>
              <a:tr h="170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Решение/ определение о признании гражданина банкротом и введении реализации имущества гражданина</a:t>
                      </a:r>
                    </a:p>
                  </a:txBody>
                  <a:tcPr marL="5603" marR="5603" marT="5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о признании обоснованным заявления о признании гражданина банкротом и введении реструктуризации его долгов</a:t>
                      </a:r>
                    </a:p>
                  </a:txBody>
                  <a:tcPr marL="5603" marR="5603" marT="5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об утверждении плана реструктуризации долгов гражданина</a:t>
                      </a:r>
                    </a:p>
                  </a:txBody>
                  <a:tcPr marL="5603" marR="5603" marT="5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1290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603" marR="5603" marT="5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all" dirty="0">
                <a:solidFill>
                  <a:schemeClr val="accent6">
                    <a:lumMod val="75000"/>
                  </a:schemeClr>
                </a:solidFill>
              </a:rPr>
              <a:t>СВОДНАЯ ИНФОРМАЦИЯ О РЕЗУЛЬТАТАХ ПРОЦЕДУР, ПРИМЕНЯВШИХСЯ В ДЕЛЕ О БАНКРОТСТВЕ (за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2015 </a:t>
            </a:r>
            <a:r>
              <a:rPr lang="ru-RU" sz="2400" b="1" cap="all" dirty="0" smtClean="0">
                <a:solidFill>
                  <a:schemeClr val="accent6">
                    <a:lumMod val="75000"/>
                  </a:schemeClr>
                </a:solidFill>
              </a:rPr>
              <a:t>год)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7425"/>
              </p:ext>
            </p:extLst>
          </p:nvPr>
        </p:nvGraphicFramePr>
        <p:xfrm>
          <a:off x="251520" y="1988840"/>
          <a:ext cx="8568952" cy="1057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7393"/>
                <a:gridCol w="2141559"/>
              </a:tblGrid>
              <a:tr h="477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Вознаграждения, выплаченные </a:t>
                      </a:r>
                      <a:r>
                        <a:rPr lang="ru-RU" sz="1600" dirty="0" smtClean="0">
                          <a:effectLst/>
                        </a:rPr>
                        <a:t>А, </a:t>
                      </a:r>
                      <a:r>
                        <a:rPr lang="ru-RU" sz="1600" dirty="0">
                          <a:effectLst/>
                        </a:rPr>
                        <a:t>руб.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1 196 683 463,00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95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Оплата услуг лиц, привлеченных АУ для обеспечения своей деятельности, руб.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658 893 143,00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-22017" y="1379767"/>
            <a:ext cx="83205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 расходов на проведение процедур, применявшихся в деле о банкротстве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15779"/>
              </p:ext>
            </p:extLst>
          </p:nvPr>
        </p:nvGraphicFramePr>
        <p:xfrm>
          <a:off x="251520" y="4365104"/>
          <a:ext cx="8496944" cy="1019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0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незавершенным делам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5 280 856 427,00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завершенным делам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22 180 354 252,00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9512" y="3717032"/>
            <a:ext cx="5194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Объем удовлетворенных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требований кредиторов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7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cap="all" dirty="0">
                <a:solidFill>
                  <a:schemeClr val="accent6">
                    <a:lumMod val="75000"/>
                  </a:schemeClr>
                </a:solidFill>
              </a:rPr>
              <a:t>СВОДНАЯ ИНФОРМАЦИЯ О РЕЗУЛЬТАТАХ ПРОЦЕДУР, ПРИМЕНЯВШИХСЯ В ДЕЛЕ О БАНКРОТСТВЕ (за </a:t>
            </a:r>
            <a:r>
              <a:rPr lang="ru-RU" sz="2400" b="1" cap="all" dirty="0" smtClean="0">
                <a:solidFill>
                  <a:schemeClr val="accent6">
                    <a:lumMod val="75000"/>
                  </a:schemeClr>
                </a:solidFill>
              </a:rPr>
              <a:t>2015 год)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90756"/>
              </p:ext>
            </p:extLst>
          </p:nvPr>
        </p:nvGraphicFramePr>
        <p:xfrm>
          <a:off x="457200" y="1869972"/>
          <a:ext cx="8229600" cy="463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2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принятых заявлений о признании сделок должника недействительными, поданных в суд в соответствии с главой III.1 Федерального закона "О несостоятельности (банкротстве)"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3402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2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рассмотренных заявлений о признании сделок должника недействительными, поданных в суд в соответствии с главой III.1 Федерального закона "О несостоятельности (банкротстве)"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2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удовлетворенных заявлений о признании сделок должника недействительными, поданных в суд в соответствии с главой III.1 Федерального закона "О несостоятельности (банкротстве)"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6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рассмотренных жалоб на действие или бездействие АУ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3015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6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удовлетворенных жалоб на действие или бездействие АУ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72099"/>
            <a:ext cx="15618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Иные сведения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2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cap="all" dirty="0">
                <a:solidFill>
                  <a:srgbClr val="F79646">
                    <a:lumMod val="75000"/>
                  </a:srgbClr>
                </a:solidFill>
              </a:rPr>
              <a:t>СВОДНАЯ ИНФОРМАЦИЯ О РЕЗУЛЬТАТАХ ПРОЦЕДУР, ПРИМЕНЯВШИХСЯ В ДЕЛЕ О БАНКРОТСТВЕ (за </a:t>
            </a:r>
            <a:r>
              <a:rPr lang="ru-RU" sz="2000" b="1" cap="all" dirty="0" smtClean="0">
                <a:solidFill>
                  <a:srgbClr val="F79646">
                    <a:lumMod val="75000"/>
                  </a:srgbClr>
                </a:solidFill>
              </a:rPr>
              <a:t>2015 год)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628226"/>
              </p:ext>
            </p:extLst>
          </p:nvPr>
        </p:nvGraphicFramePr>
        <p:xfrm>
          <a:off x="539552" y="1484784"/>
          <a:ext cx="7848872" cy="752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8311"/>
                <a:gridCol w="218056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на процедуры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1 855 576 606,00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Погашено требований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27 461 210 679,00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Эффективность расходов (расходы/погашение)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6,75%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55792"/>
              </p:ext>
            </p:extLst>
          </p:nvPr>
        </p:nvGraphicFramePr>
        <p:xfrm>
          <a:off x="539552" y="2644075"/>
          <a:ext cx="7848872" cy="77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8311"/>
                <a:gridCol w="218056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Погашено требований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27 461 210 679,00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Заявлено требований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601 779 210 915,00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удовлетворения (общий)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4,56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56247"/>
              </p:ext>
            </p:extLst>
          </p:nvPr>
        </p:nvGraphicFramePr>
        <p:xfrm>
          <a:off x="467544" y="3584039"/>
          <a:ext cx="7848872" cy="882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5422"/>
                <a:gridCol w="2193450"/>
              </a:tblGrid>
              <a:tr h="31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Погашено требований по завершенным делам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22 180 354 252,00</a:t>
                      </a:r>
                    </a:p>
                  </a:txBody>
                  <a:tcPr marL="9525" marR="9525" marT="9525" marB="0" anchor="b"/>
                </a:tc>
              </a:tr>
              <a:tr h="134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Заявлено требований по завершенным делам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468 612 522 725,00</a:t>
                      </a:r>
                    </a:p>
                  </a:txBody>
                  <a:tcPr marL="9525" marR="9525" marT="9525" marB="0" anchor="b"/>
                </a:tc>
              </a:tr>
              <a:tr h="13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удовлетворения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4,73 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6481"/>
              </p:ext>
            </p:extLst>
          </p:nvPr>
        </p:nvGraphicFramePr>
        <p:xfrm>
          <a:off x="467544" y="4797152"/>
          <a:ext cx="792088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0314"/>
                <a:gridCol w="22005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рассмотренных жалоб на действие или бездействие АУ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3015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удовлетворенных жалоб на действие или бездействие АУ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758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удовлетворенных жалоб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25,14 </a:t>
                      </a:r>
                      <a:r>
                        <a:rPr lang="ru-RU" sz="16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11560" y="332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4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Алексей Юхнин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Директор по развитию проектов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ЗАО «Интерфакс»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  <a:hlinkClick r:id="rId2"/>
              </a:rPr>
              <a:t>alexey.yukhnin@interfax.ru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Директор Центра проблем банкротства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  <a:hlinkClick r:id="rId3"/>
              </a:rPr>
              <a:t>ayukhnin@bankrots.ru</a:t>
            </a:r>
            <a:endParaRPr lang="en-US" sz="200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1196752"/>
            <a:ext cx="817078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5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334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ДЕЛА О БАНКРОТСТВЕ:</a:t>
            </a:r>
            <a:r>
              <a:rPr lang="ru-RU" sz="2800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СТАТИСТИКА 2004-2015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8313" y="908050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338" name="Group 682"/>
          <p:cNvGraphicFramePr>
            <a:graphicFrameLocks noGrp="1"/>
          </p:cNvGraphicFramePr>
          <p:nvPr/>
        </p:nvGraphicFramePr>
        <p:xfrm>
          <a:off x="468313" y="1341438"/>
          <a:ext cx="8405812" cy="3538538"/>
        </p:xfrm>
        <a:graphic>
          <a:graphicData uri="http://schemas.openxmlformats.org/drawingml/2006/table">
            <a:tbl>
              <a:tblPr/>
              <a:tblGrid>
                <a:gridCol w="1871662"/>
                <a:gridCol w="544513"/>
                <a:gridCol w="544512"/>
                <a:gridCol w="544513"/>
                <a:gridCol w="544512"/>
                <a:gridCol w="544513"/>
                <a:gridCol w="544512"/>
                <a:gridCol w="544513"/>
                <a:gridCol w="544512"/>
                <a:gridCol w="544513"/>
                <a:gridCol w="544512"/>
                <a:gridCol w="544513"/>
                <a:gridCol w="544512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2009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принято заявлений о банкротстве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25643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83068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27032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35545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33270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27422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33226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27351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35583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41040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Финансовое оздоровление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из них погашена задолженность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внешнее управление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986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из них восстановлена платежеспособность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мировое соглашение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376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334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ДЕЛА О БАНКРОТСТВЕ:</a:t>
            </a:r>
            <a:r>
              <a:rPr lang="ru-RU" sz="2800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СТАТИСТИКА 2004-2015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8313" y="908050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98" name="Object 118"/>
          <p:cNvGraphicFramePr>
            <a:graphicFrameLocks noChangeAspect="1"/>
          </p:cNvGraphicFramePr>
          <p:nvPr/>
        </p:nvGraphicFramePr>
        <p:xfrm>
          <a:off x="395288" y="1052513"/>
          <a:ext cx="8280400" cy="515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3" name="Диаграмма" r:id="rId4" imgW="7324725" imgH="4400550" progId="Excel.Sheet.8">
                  <p:embed/>
                </p:oleObj>
              </mc:Choice>
              <mc:Fallback>
                <p:oleObj name="Диаграмма" r:id="rId4" imgW="7324725" imgH="4400550" progId="Excel.Sheet.8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8280400" cy="515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334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ДЕЛА О БАНКРОТСТВЕ:</a:t>
            </a:r>
            <a:r>
              <a:rPr lang="ru-RU" sz="2800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СТАТИСТИКА 2015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8313" y="908050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188" y="1412875"/>
          <a:ext cx="8064896" cy="4521607"/>
        </p:xfrm>
        <a:graphic>
          <a:graphicData uri="http://schemas.openxmlformats.org/drawingml/2006/table">
            <a:tbl>
              <a:tblPr/>
              <a:tblGrid>
                <a:gridCol w="869196"/>
                <a:gridCol w="695356"/>
                <a:gridCol w="637410"/>
                <a:gridCol w="819527"/>
                <a:gridCol w="761581"/>
                <a:gridCol w="802972"/>
                <a:gridCol w="802972"/>
                <a:gridCol w="869196"/>
                <a:gridCol w="869196"/>
                <a:gridCol w="937490"/>
              </a:tblGrid>
              <a:tr h="2655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дел на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начало отчетного периода,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которым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проводится процедура наблюдения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дел, по которым в отчетном периоде введена процедура наблюдения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Результаты проведения процедуры наблюдения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дел     на конец отчетного периода, по которым не окончена процедура наблюдения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Принято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решений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(определений)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 признании должника банкротом и об открытии конкурсного производства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 отказе в при-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знании должника банкротом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 введении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финансового оздоровления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 введении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внешнего управления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 прекращении производства по делу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связи с утверждением мирового соглашения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921" marR="4921" marT="49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57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5 911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12 074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12 013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9 390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2 085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5 972</a:t>
                      </a:r>
                    </a:p>
                  </a:txBody>
                  <a:tcPr marL="4921" marR="4921" marT="4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84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11 926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78,74%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0,45%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0,29%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3,04%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17,48%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1,66%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921" marR="4921" marT="4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Дела о банкротстве: данные верховного суда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709120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Успешность реабилитационных процедур банкротства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Финансовое оздоровление – из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26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«выходов» из процедуры переход в конкурсное производство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13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– (результативность 50%)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Внешнее управление – из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359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 «выходов» из процедуры переход в конкурсное производство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290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 –(результативность около 20%)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Конкурсное производство – из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13 149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завершенных процедур прекращение производства по делу 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1488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–, из них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262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мировых соглашений 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187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погашений требований кредиторов</a:t>
            </a:r>
          </a:p>
          <a:p>
            <a:pPr lvl="2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Что с еще 1039 должниками, производство в отношении которых прекращено?</a:t>
            </a:r>
          </a:p>
          <a:p>
            <a:pPr lvl="2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Дела о банкротстве: данные верховного суда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8505825" cy="51831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smtClean="0">
                <a:solidFill>
                  <a:srgbClr val="376092"/>
                </a:solidFill>
                <a:latin typeface="Verdana" pitchFamily="34" charset="0"/>
                <a:cs typeface="Tahoma" pitchFamily="34" charset="0"/>
              </a:rPr>
              <a:t>Движение дел о банкротстве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196975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916832"/>
          <a:ext cx="8208912" cy="4123579"/>
        </p:xfrm>
        <a:graphic>
          <a:graphicData uri="http://schemas.openxmlformats.org/drawingml/2006/table">
            <a:tbl>
              <a:tblPr/>
              <a:tblGrid>
                <a:gridCol w="1408391"/>
                <a:gridCol w="1408391"/>
                <a:gridCol w="1368152"/>
                <a:gridCol w="1368152"/>
                <a:gridCol w="1327913"/>
                <a:gridCol w="1327913"/>
              </a:tblGrid>
              <a:tr h="54229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Завершено производство в отчетном периоде (2015 год)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(количество дел)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0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5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связи с завершением конкурсного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связи с прекра-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щением производ-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ства по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делу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 с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утверж-дением мирового согла-шения</a:t>
                      </a:r>
                      <a:endParaRPr lang="ru-RU" sz="1800" b="0" i="0" u="sng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связи с отказом в признании должника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банкротом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связи с оставле-нием заявления без рассмот-рения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62" marR="7762" marT="77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30 660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11 631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16 721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1 073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30365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762" marR="7762" marT="77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4"/>
          <p:cNvSpPr txBox="1">
            <a:spLocks noChangeArrowheads="1"/>
          </p:cNvSpPr>
          <p:nvPr/>
        </p:nvSpPr>
        <p:spPr bwMode="auto">
          <a:xfrm>
            <a:off x="395536" y="1772816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67D8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55023" dir="19500479" algn="ctr" rotWithShape="0">
                    <a:srgbClr val="00A6A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Федеральный закон от 30.12.2008 № 296-ФЗ «О внесении изменений в Федеральный закон «О несостоятельности (банкротстве)» - внесены изменения в статью 28 Закона о банкротстве, введена обязанность по раскрытию информации в Едином федеральном реестре сведений 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банкротстве, которым установлен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Обязанность арбитражных управляющих и организаторов торгов включать в Реестр сведения о банкротстве по перечню, установленному Законом о банкротстве</a:t>
            </a:r>
          </a:p>
          <a:p>
            <a:pPr lvl="1" eaLnBrk="1" hangingPunct="1"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Обязанность саморегулируемых организаций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 включать в Реестр сведения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 функционировании СРО</a:t>
            </a:r>
          </a:p>
          <a:p>
            <a:pPr lvl="1" eaLnBrk="1" hangingPunct="1"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Обязанность государственных органов включать в Реестр сведения, имеющие существенное значение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 marL="285750" lvl="1" eaLnBrk="1" hangingPunct="1"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Фактическое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начало функционирования – 1 апреля 2011 года (в соответствии со статьей 4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Федерального закона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от 28.12.2010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№ 429-ФЗ)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Единый федеральный реестр сведений о банкротстве</a:t>
            </a:r>
          </a:p>
          <a:p>
            <a:pPr algn="l"/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(ЕФРСБ)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1628800"/>
            <a:ext cx="817078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9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Источники </a:t>
            </a: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</a:rPr>
              <a:t>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Сообщения арбитражных управляющих и организаторов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торгов (с электронной подписью)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Сообщения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СРО АУ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(с электронной подписью)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Сообщения электронных торговых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площадок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Данные ЕГРЮЛ и ЕГРИП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Данные Картотеки арбитражных дел Высшего Арбитражного Суда Российской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Федерации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Сообщения государственных органов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1196752"/>
            <a:ext cx="817078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5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ЕФРСБ: портрет 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должника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037" y="1052513"/>
            <a:ext cx="8505825" cy="432049"/>
          </a:xfrm>
        </p:spPr>
        <p:txBody>
          <a:bodyPr rtlCol="0">
            <a:no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Инвентаризация имущества должника в ходе конкурсного производства  (2015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год)</a:t>
            </a:r>
            <a:r>
              <a:rPr lang="en-US" sz="2000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baseline="30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8313" y="1052513"/>
            <a:ext cx="816927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59043"/>
              </p:ext>
            </p:extLst>
          </p:nvPr>
        </p:nvGraphicFramePr>
        <p:xfrm>
          <a:off x="594790" y="1772816"/>
          <a:ext cx="8064895" cy="4509704"/>
        </p:xfrm>
        <a:graphic>
          <a:graphicData uri="http://schemas.openxmlformats.org/drawingml/2006/table">
            <a:tbl>
              <a:tblPr/>
              <a:tblGrid>
                <a:gridCol w="3456384"/>
                <a:gridCol w="2789362"/>
                <a:gridCol w="1819149"/>
              </a:tblGrid>
              <a:tr h="85979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Диапазон Сумм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Количество отчетов за весь период 2015 года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В процентах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 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1247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21,60%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0.01 руб.-1 млн. 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18,17%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 млн.-5 млн. 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687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11,90%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 млн. -10 млн.  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5,85%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10 млн. -50 млн. 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672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11,64%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&gt; 50 млн.  руб.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10,22%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Инвентаризация не проводилась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1190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20,61%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3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5773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420719"/>
            <a:ext cx="8169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aseline="30000" dirty="0" smtClean="0">
                <a:solidFill>
                  <a:srgbClr val="1F497D"/>
                </a:solidFill>
                <a:latin typeface="Calibri"/>
              </a:rPr>
              <a:t>1</a:t>
            </a:r>
            <a:r>
              <a:rPr lang="ru-RU" sz="1400" dirty="0" smtClean="0">
                <a:solidFill>
                  <a:srgbClr val="1F497D"/>
                </a:solidFill>
                <a:latin typeface="Calibri"/>
              </a:rPr>
              <a:t> Здесь </a:t>
            </a:r>
            <a:r>
              <a:rPr lang="ru-RU" sz="1400" dirty="0">
                <a:solidFill>
                  <a:srgbClr val="1F497D"/>
                </a:solidFill>
                <a:latin typeface="Calibri"/>
              </a:rPr>
              <a:t>и далее – без учета финансовых организаций</a:t>
            </a:r>
            <a:endParaRPr lang="ru-RU" sz="1400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1211</Words>
  <Application>Microsoft Office PowerPoint</Application>
  <PresentationFormat>Экран (4:3)</PresentationFormat>
  <Paragraphs>373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Дела о банкротстве: данные верховного суда</vt:lpstr>
      <vt:lpstr>Дела о банкротстве: данные верховного суда</vt:lpstr>
      <vt:lpstr>Презентация PowerPoint</vt:lpstr>
      <vt:lpstr>ЕФРСБ: Источники информации</vt:lpstr>
      <vt:lpstr>ЕФРСБ: портрет должника</vt:lpstr>
      <vt:lpstr>ЕФРСБ: портрет должника</vt:lpstr>
      <vt:lpstr>ЕФРСБ: портрет должника</vt:lpstr>
      <vt:lpstr>ЕФРСБ: банкротство граждан</vt:lpstr>
      <vt:lpstr>СВОДНАЯ ИНФОРМАЦИЯ О РЕЗУЛЬТАТАХ ПРОЦЕДУР, ПРИМЕНЯВШИХСЯ В ДЕЛЕ О БАНКРОТСТВЕ (за 2015 год)</vt:lpstr>
      <vt:lpstr>СВОДНАЯ ИНФОРМАЦИЯ О РЕЗУЛЬТАТАХ ПРОЦЕДУР, ПРИМЕНЯВШИХСЯ В ДЕЛЕ О БАНКРОТСТВЕ (за 2015 год)</vt:lpstr>
      <vt:lpstr>СВОДНАЯ ИНФОРМАЦИЯ О РЕЗУЛЬТАТАХ ПРОЦЕДУР, ПРИМЕНЯВШИХСЯ В ДЕЛЕ О БАНКРОТСТВЕ (за 2015 год)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Яковлев</dc:creator>
  <cp:lastModifiedBy>Алексей Юхнин</cp:lastModifiedBy>
  <cp:revision>131</cp:revision>
  <dcterms:created xsi:type="dcterms:W3CDTF">2012-08-29T06:27:22Z</dcterms:created>
  <dcterms:modified xsi:type="dcterms:W3CDTF">2016-05-26T07:53:11Z</dcterms:modified>
</cp:coreProperties>
</file>