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74" r:id="rId3"/>
    <p:sldId id="257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86" r:id="rId12"/>
    <p:sldId id="265" r:id="rId13"/>
    <p:sldId id="287" r:id="rId14"/>
    <p:sldId id="264" r:id="rId15"/>
    <p:sldId id="266" r:id="rId16"/>
    <p:sldId id="267" r:id="rId17"/>
    <p:sldId id="268" r:id="rId18"/>
    <p:sldId id="269" r:id="rId19"/>
    <p:sldId id="270" r:id="rId20"/>
    <p:sldId id="288" r:id="rId21"/>
    <p:sldId id="271" r:id="rId22"/>
    <p:sldId id="272" r:id="rId23"/>
    <p:sldId id="273" r:id="rId24"/>
    <p:sldId id="289" r:id="rId25"/>
    <p:sldId id="278" r:id="rId26"/>
    <p:sldId id="279" r:id="rId27"/>
    <p:sldId id="280" r:id="rId28"/>
    <p:sldId id="281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7537" userDrawn="1">
          <p15:clr>
            <a:srgbClr val="A4A3A4"/>
          </p15:clr>
        </p15:guide>
        <p15:guide id="3" pos="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96FB8"/>
    <a:srgbClr val="1A6FAB"/>
    <a:srgbClr val="1F4E79"/>
    <a:srgbClr val="C5D9F0"/>
    <a:srgbClr val="EC7C30"/>
    <a:srgbClr val="E16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33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762" y="864"/>
      </p:cViewPr>
      <p:guideLst>
        <p:guide orient="horz" pos="4178"/>
        <p:guide pos="7537"/>
        <p:guide pos="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426526917716E-2"/>
          <c:y val="0.32953372585114732"/>
          <c:w val="0.75445455747143753"/>
          <c:h val="0.4867764789367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ЭТП, на которых были проведены хотя бы одни торги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E9D-41AD-AEA0-A56457AA0CA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E9D-41AD-AEA0-A56457AA0CA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9D-41AD-AEA0-A56457AA0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25</c:v>
                </c:pt>
                <c:pt idx="2">
                  <c:v>39</c:v>
                </c:pt>
                <c:pt idx="3">
                  <c:v>47</c:v>
                </c:pt>
                <c:pt idx="4">
                  <c:v>51</c:v>
                </c:pt>
                <c:pt idx="5">
                  <c:v>48</c:v>
                </c:pt>
                <c:pt idx="6">
                  <c:v>47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D-41AD-AEA0-A56457AA0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51"/>
        <c:axId val="83492368"/>
        <c:axId val="834927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лотов в 1 кв.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369069653568734E-2"/>
                  <c:y val="-4.17230411388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9D-41AD-AEA0-A56457AA0CA1}"/>
                </c:ext>
              </c:extLst>
            </c:dLbl>
            <c:dLbl>
              <c:idx val="1"/>
              <c:layout>
                <c:manualLayout>
                  <c:x val="-5.3053358011996982E-2"/>
                  <c:y val="-7.301532199291584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9D-41AD-AEA0-A56457AA0CA1}"/>
                </c:ext>
              </c:extLst>
            </c:dLbl>
            <c:dLbl>
              <c:idx val="2"/>
              <c:layout>
                <c:manualLayout>
                  <c:x val="-4.5474306867425984E-2"/>
                  <c:y val="-3.804773288098994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9D-41AD-AEA0-A56457AA0CA1}"/>
                </c:ext>
              </c:extLst>
            </c:dLbl>
            <c:dLbl>
              <c:idx val="3"/>
              <c:layout>
                <c:manualLayout>
                  <c:x val="-4.1684781295140486E-2"/>
                  <c:y val="-6.60614818031143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9D-41AD-AEA0-A56457AA0CA1}"/>
                </c:ext>
              </c:extLst>
            </c:dLbl>
            <c:dLbl>
              <c:idx val="4"/>
              <c:layout>
                <c:manualLayout>
                  <c:x val="-3.9790018508997667E-2"/>
                  <c:y val="-3.476920094900754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9D-41AD-AEA0-A56457AA0CA1}"/>
                </c:ext>
              </c:extLst>
            </c:dLbl>
            <c:dLbl>
              <c:idx val="5"/>
              <c:layout>
                <c:manualLayout>
                  <c:x val="-4.3579544081283235E-2"/>
                  <c:y val="-4.51999612337098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9D-41AD-AEA0-A56457AA0CA1}"/>
                </c:ext>
              </c:extLst>
            </c:dLbl>
            <c:dLbl>
              <c:idx val="6"/>
              <c:layout>
                <c:manualLayout>
                  <c:x val="-4.3579544081283235E-2"/>
                  <c:y val="-5.195533221059411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9D-41AD-AEA0-A56457AA0C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2469</c:v>
                </c:pt>
                <c:pt idx="1">
                  <c:v>30282</c:v>
                </c:pt>
                <c:pt idx="2">
                  <c:v>24809</c:v>
                </c:pt>
                <c:pt idx="3">
                  <c:v>22577</c:v>
                </c:pt>
                <c:pt idx="4">
                  <c:v>31268</c:v>
                </c:pt>
                <c:pt idx="5">
                  <c:v>28915</c:v>
                </c:pt>
                <c:pt idx="6">
                  <c:v>55347</c:v>
                </c:pt>
                <c:pt idx="7">
                  <c:v>91287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9D-41AD-AEA0-A56457AA0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544"/>
        <c:axId val="83493152"/>
      </c:lineChart>
      <c:catAx>
        <c:axId val="834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3492760"/>
        <c:crosses val="autoZero"/>
        <c:auto val="1"/>
        <c:lblAlgn val="ctr"/>
        <c:lblOffset val="100"/>
        <c:noMultiLvlLbl val="0"/>
      </c:catAx>
      <c:valAx>
        <c:axId val="8349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3492368"/>
        <c:crosses val="autoZero"/>
        <c:crossBetween val="between"/>
      </c:valAx>
      <c:valAx>
        <c:axId val="83493152"/>
        <c:scaling>
          <c:orientation val="minMax"/>
          <c:max val="120000"/>
          <c:min val="-3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3493544"/>
        <c:crosses val="max"/>
        <c:crossBetween val="between"/>
      </c:valAx>
      <c:catAx>
        <c:axId val="83493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49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8112018609774597"/>
          <c:w val="0.6745231687714448"/>
          <c:h val="0.10924291296913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77595506331332E-2"/>
          <c:y val="0.11796047437505014"/>
          <c:w val="0.84507925016658236"/>
          <c:h val="0.50519127413355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Состоявшиеся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532878210243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D-4575-AC10-48F9A35F9502}"/>
                </c:ext>
              </c:extLst>
            </c:dLbl>
            <c:dLbl>
              <c:idx val="2"/>
              <c:layout>
                <c:manualLayout>
                  <c:x val="0"/>
                  <c:y val="-4.2894717954563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D-4575-AC10-48F9A35F9502}"/>
                </c:ext>
              </c:extLst>
            </c:dLbl>
            <c:dLbl>
              <c:idx val="3"/>
              <c:layout>
                <c:manualLayout>
                  <c:x val="-7.0057301814064653E-17"/>
                  <c:y val="-3.753287821024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3D-4575-AC10-48F9A35F9502}"/>
                </c:ext>
              </c:extLst>
            </c:dLbl>
            <c:dLbl>
              <c:idx val="5"/>
              <c:layout>
                <c:manualLayout>
                  <c:x val="3.8213515157450965E-3"/>
                  <c:y val="-5.361839744320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CC-43B8-AAA8-91C69CDAC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4.6860608465233593E-2</c:v>
                </c:pt>
                <c:pt idx="1">
                  <c:v>0.49548542625465702</c:v>
                </c:pt>
                <c:pt idx="2">
                  <c:v>1.6216216216216217E-2</c:v>
                </c:pt>
                <c:pt idx="3">
                  <c:v>0</c:v>
                </c:pt>
                <c:pt idx="4">
                  <c:v>0.73170731707317072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D-4575-AC10-48F9A35F9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Несостоявшиеся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0.95313939153476646</c:v>
                </c:pt>
                <c:pt idx="1">
                  <c:v>0.50451457374534303</c:v>
                </c:pt>
                <c:pt idx="2">
                  <c:v>0.98378378378378384</c:v>
                </c:pt>
                <c:pt idx="3">
                  <c:v>1</c:v>
                </c:pt>
                <c:pt idx="4">
                  <c:v>0.26829268292682928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0655224"/>
        <c:axId val="31065640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ln w="28575" cap="rnd">
              <a:solidFill>
                <a:srgbClr val="E16B0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13515157450986E-2"/>
                  <c:y val="-2.144735897728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3D-4575-AC10-48F9A35F9502}"/>
                </c:ext>
              </c:extLst>
            </c:dLbl>
            <c:dLbl>
              <c:idx val="1"/>
              <c:layout>
                <c:manualLayout>
                  <c:x val="7.6427030314901931E-3"/>
                  <c:y val="-3.753287821024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D-4575-AC10-48F9A35F9502}"/>
                </c:ext>
              </c:extLst>
            </c:dLbl>
            <c:dLbl>
              <c:idx val="2"/>
              <c:layout>
                <c:manualLayout>
                  <c:x val="1.146405454723529E-2"/>
                  <c:y val="-4.825655769888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D-4575-AC10-48F9A35F9502}"/>
                </c:ext>
              </c:extLst>
            </c:dLbl>
            <c:dLbl>
              <c:idx val="3"/>
              <c:layout>
                <c:manualLayout>
                  <c:x val="-2.4838784852343199E-2"/>
                  <c:y val="-2.68091987216023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3D-4575-AC10-48F9A35F9502}"/>
                </c:ext>
              </c:extLst>
            </c:dLbl>
            <c:dLbl>
              <c:idx val="4"/>
              <c:layout>
                <c:manualLayout>
                  <c:x val="-2.4838784852343268E-2"/>
                  <c:y val="3.753287821024322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3D-4575-AC10-48F9A35F95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3D-4575-AC10-48F9A35F95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141142</c:v>
                </c:pt>
                <c:pt idx="1">
                  <c:v>45630</c:v>
                </c:pt>
                <c:pt idx="2">
                  <c:v>740</c:v>
                </c:pt>
                <c:pt idx="3">
                  <c:v>85</c:v>
                </c:pt>
                <c:pt idx="4">
                  <c:v>41</c:v>
                </c:pt>
                <c:pt idx="5">
                  <c:v>-30000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61496"/>
        <c:axId val="310661888"/>
      </c:lineChart>
      <c:catAx>
        <c:axId val="31065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6400"/>
        <c:crosses val="autoZero"/>
        <c:auto val="1"/>
        <c:lblAlgn val="ctr"/>
        <c:lblOffset val="100"/>
        <c:noMultiLvlLbl val="0"/>
      </c:catAx>
      <c:valAx>
        <c:axId val="3106564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5224"/>
        <c:crosses val="autoZero"/>
        <c:crossBetween val="between"/>
      </c:valAx>
      <c:valAx>
        <c:axId val="310661888"/>
        <c:scaling>
          <c:orientation val="minMax"/>
          <c:min val="-3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1496"/>
        <c:crosses val="max"/>
        <c:crossBetween val="between"/>
      </c:valAx>
      <c:catAx>
        <c:axId val="310661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661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17052165354324E-2"/>
          <c:y val="7.5064586917779107E-3"/>
          <c:w val="0.61262764103908862"/>
          <c:h val="9.228655022608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67349347322715E-2"/>
          <c:y val="2.9618030615539727E-2"/>
          <c:w val="0.91007847419959143"/>
          <c:h val="0.72705276007723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цена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2-4718-ADBD-F396961015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>
                  <c:v>355.67074415713</c:v>
                </c:pt>
                <c:pt idx="1">
                  <c:v>1043.80399652646</c:v>
                </c:pt>
                <c:pt idx="2">
                  <c:v>3155.8704119290696</c:v>
                </c:pt>
                <c:pt idx="3">
                  <c:v>4000</c:v>
                </c:pt>
                <c:pt idx="4">
                  <c:v>2185.4932730583901</c:v>
                </c:pt>
                <c:pt idx="5">
                  <c:v>2563.2603947980201</c:v>
                </c:pt>
                <c:pt idx="6">
                  <c:v>3824.5535997206603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2"/>
        <c:axId val="310659536"/>
        <c:axId val="310661104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Начальная цена имущества по состоявшимся лотам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0.00</c:formatCode>
                <c:ptCount val="7"/>
                <c:pt idx="0">
                  <c:v>51.869817979639997</c:v>
                </c:pt>
                <c:pt idx="1">
                  <c:v>111.41823776560001</c:v>
                </c:pt>
                <c:pt idx="2">
                  <c:v>135.49660068166</c:v>
                </c:pt>
                <c:pt idx="3">
                  <c:v>238.17758790318996</c:v>
                </c:pt>
                <c:pt idx="4">
                  <c:v>221.90642564228</c:v>
                </c:pt>
                <c:pt idx="5">
                  <c:v>208.01641627126997</c:v>
                </c:pt>
                <c:pt idx="6">
                  <c:v>429.58316912946998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E-405C-9A16-7BAED1B7D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Стоимость реализованного имущества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0.00</c:formatCode>
                <c:ptCount val="7"/>
                <c:pt idx="0">
                  <c:v>32.399268965739999</c:v>
                </c:pt>
                <c:pt idx="1">
                  <c:v>65.231414133770002</c:v>
                </c:pt>
                <c:pt idx="2">
                  <c:v>71.789982572360003</c:v>
                </c:pt>
                <c:pt idx="3">
                  <c:v>73.223382632989995</c:v>
                </c:pt>
                <c:pt idx="4">
                  <c:v>90.759365512247669</c:v>
                </c:pt>
                <c:pt idx="5">
                  <c:v>89.308865038449994</c:v>
                </c:pt>
                <c:pt idx="6">
                  <c:v>77.186353969043481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74"/>
        <c:axId val="310660712"/>
        <c:axId val="310655616"/>
      </c:barChart>
      <c:catAx>
        <c:axId val="3106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1104"/>
        <c:crosses val="autoZero"/>
        <c:auto val="1"/>
        <c:lblAlgn val="ctr"/>
        <c:lblOffset val="100"/>
        <c:noMultiLvlLbl val="0"/>
      </c:catAx>
      <c:valAx>
        <c:axId val="310661104"/>
        <c:scaling>
          <c:orientation val="minMax"/>
          <c:max val="5000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9536"/>
        <c:crosses val="autoZero"/>
        <c:crossBetween val="between"/>
      </c:valAx>
      <c:valAx>
        <c:axId val="310655616"/>
        <c:scaling>
          <c:orientation val="minMax"/>
          <c:max val="200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0712"/>
        <c:crosses val="max"/>
        <c:crossBetween val="between"/>
      </c:valAx>
      <c:catAx>
        <c:axId val="310660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655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411634660296976E-4"/>
          <c:y val="7.3468508355947676E-2"/>
          <c:w val="0.24557013891312987"/>
          <c:h val="0.1998923630030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цена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38434096253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E-4059-8F32-F852DEAC7F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20.38614111143</c:v>
                </c:pt>
                <c:pt idx="1">
                  <c:v>347.96843199645002</c:v>
                </c:pt>
                <c:pt idx="2">
                  <c:v>2373.1442083810098</c:v>
                </c:pt>
                <c:pt idx="3">
                  <c:v>197.82881532160999</c:v>
                </c:pt>
                <c:pt idx="4">
                  <c:v>394.25755930655009</c:v>
                </c:pt>
                <c:pt idx="5">
                  <c:v>349.79351046142006</c:v>
                </c:pt>
                <c:pt idx="6">
                  <c:v>743.4502371509202</c:v>
                </c:pt>
                <c:pt idx="7">
                  <c:v>916.80778249488014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2"/>
        <c:axId val="310657576"/>
        <c:axId val="310656792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Начальная цена имущества по состоявшимся лотам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754916337074038E-18"/>
                  <c:y val="-2.27074727700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2E-4059-8F32-F852DEAC7F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0.95696850003</c:v>
                </c:pt>
                <c:pt idx="1">
                  <c:v>24.125951969989998</c:v>
                </c:pt>
                <c:pt idx="2">
                  <c:v>28.066957801970009</c:v>
                </c:pt>
                <c:pt idx="3">
                  <c:v>32.6464980119</c:v>
                </c:pt>
                <c:pt idx="4">
                  <c:v>32.634407507489996</c:v>
                </c:pt>
                <c:pt idx="5">
                  <c:v>27.579868541490004</c:v>
                </c:pt>
                <c:pt idx="6">
                  <c:v>32.681502689360002</c:v>
                </c:pt>
                <c:pt idx="7">
                  <c:v>33.756501002640007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E-405C-9A16-7BAED1B7D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Стоимость реализованного имущества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55203715431707E-3"/>
                  <c:y val="-3.973807734755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E-4059-8F32-F852DEAC7F1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0.50091135801999997</c:v>
                </c:pt>
                <c:pt idx="1">
                  <c:v>13.07708520568</c:v>
                </c:pt>
                <c:pt idx="2">
                  <c:v>15.14530277734</c:v>
                </c:pt>
                <c:pt idx="3">
                  <c:v>13.099956830959998</c:v>
                </c:pt>
                <c:pt idx="4">
                  <c:v>14.339755801520003</c:v>
                </c:pt>
                <c:pt idx="5">
                  <c:v>25.281742588450001</c:v>
                </c:pt>
                <c:pt idx="6">
                  <c:v>17.171689459449997</c:v>
                </c:pt>
                <c:pt idx="7">
                  <c:v>13.005280655459998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74"/>
        <c:axId val="310025448"/>
        <c:axId val="310027016"/>
      </c:barChart>
      <c:catAx>
        <c:axId val="31065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6792"/>
        <c:crosses val="autoZero"/>
        <c:auto val="1"/>
        <c:lblAlgn val="ctr"/>
        <c:lblOffset val="100"/>
        <c:noMultiLvlLbl val="0"/>
      </c:catAx>
      <c:valAx>
        <c:axId val="310656792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7576"/>
        <c:crosses val="autoZero"/>
        <c:crossBetween val="between"/>
      </c:valAx>
      <c:valAx>
        <c:axId val="310027016"/>
        <c:scaling>
          <c:orientation val="minMax"/>
          <c:max val="25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5448"/>
        <c:crosses val="max"/>
        <c:crossBetween val="between"/>
      </c:valAx>
      <c:catAx>
        <c:axId val="310025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027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411634660296976E-4"/>
          <c:y val="7.3468508355947676E-2"/>
          <c:w val="0.24029253705541398"/>
          <c:h val="0.18853862661807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67349347322715E-2"/>
          <c:y val="2.9618030615539727E-2"/>
          <c:w val="0.93625097271132562"/>
          <c:h val="0.72705276007723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10910</c:v>
                </c:pt>
                <c:pt idx="1">
                  <c:v>29222</c:v>
                </c:pt>
                <c:pt idx="2">
                  <c:v>32121</c:v>
                </c:pt>
                <c:pt idx="3">
                  <c:v>35494</c:v>
                </c:pt>
                <c:pt idx="4">
                  <c:v>67700</c:v>
                </c:pt>
                <c:pt idx="5">
                  <c:v>49195</c:v>
                </c:pt>
                <c:pt idx="6">
                  <c:v>59770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2"/>
        <c:axId val="310030936"/>
        <c:axId val="310030152"/>
      </c:barChart>
      <c:catAx>
        <c:axId val="31003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30152"/>
        <c:crosses val="autoZero"/>
        <c:auto val="1"/>
        <c:lblAlgn val="ctr"/>
        <c:lblOffset val="100"/>
        <c:noMultiLvlLbl val="0"/>
      </c:catAx>
      <c:valAx>
        <c:axId val="310030152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30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>
                  <c:v>409</c:v>
                </c:pt>
                <c:pt idx="1">
                  <c:v>6882</c:v>
                </c:pt>
                <c:pt idx="2">
                  <c:v>6689</c:v>
                </c:pt>
                <c:pt idx="3">
                  <c:v>6682</c:v>
                </c:pt>
                <c:pt idx="4">
                  <c:v>17731</c:v>
                </c:pt>
                <c:pt idx="5">
                  <c:v>11116</c:v>
                </c:pt>
                <c:pt idx="6">
                  <c:v>15452</c:v>
                </c:pt>
                <c:pt idx="7" formatCode="General">
                  <c:v>14282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2"/>
        <c:axId val="310026232"/>
        <c:axId val="310028976"/>
      </c:barChart>
      <c:catAx>
        <c:axId val="31002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8976"/>
        <c:crosses val="autoZero"/>
        <c:auto val="1"/>
        <c:lblAlgn val="ctr"/>
        <c:lblOffset val="100"/>
        <c:noMultiLvlLbl val="0"/>
      </c:catAx>
      <c:valAx>
        <c:axId val="310028976"/>
        <c:scaling>
          <c:orientation val="minMax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цена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>
                  <c:v>11.616034821327636</c:v>
                </c:pt>
                <c:pt idx="1">
                  <c:v>14.499288803552233</c:v>
                </c:pt>
                <c:pt idx="2">
                  <c:v>115.2123608302267</c:v>
                </c:pt>
                <c:pt idx="3">
                  <c:v>10.681324729853138</c:v>
                </c:pt>
                <c:pt idx="4">
                  <c:v>14.499560858613147</c:v>
                </c:pt>
                <c:pt idx="5">
                  <c:v>14.241826898799724</c:v>
                </c:pt>
                <c:pt idx="6">
                  <c:v>15.728737536778729</c:v>
                </c:pt>
                <c:pt idx="7">
                  <c:v>27.03889410726045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Стоимость реализованного имущества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Лист1!$D$2:$D$9</c:f>
              <c:numCache>
                <c:formatCode>0.00</c:formatCode>
                <c:ptCount val="8"/>
                <c:pt idx="0">
                  <c:v>1.2307404373955773</c:v>
                </c:pt>
                <c:pt idx="1">
                  <c:v>2.8159098203445305</c:v>
                </c:pt>
                <c:pt idx="2">
                  <c:v>3.1182422848136708</c:v>
                </c:pt>
                <c:pt idx="3">
                  <c:v>2.4999917616335874</c:v>
                </c:pt>
                <c:pt idx="4">
                  <c:v>1.5756241953104058</c:v>
                </c:pt>
                <c:pt idx="5">
                  <c:v>5.2593598062096945</c:v>
                </c:pt>
                <c:pt idx="6">
                  <c:v>2.2932277590077454</c:v>
                </c:pt>
                <c:pt idx="7">
                  <c:v>2.3701987708146524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74"/>
        <c:axId val="310026624"/>
        <c:axId val="310032504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Начальная цена имущества по состоявшимся лотам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0.00</c:formatCode>
                <c:ptCount val="8"/>
                <c:pt idx="0">
                  <c:v>2.3512739558476659</c:v>
                </c:pt>
                <c:pt idx="1">
                  <c:v>5.1950800968970707</c:v>
                </c:pt>
                <c:pt idx="2">
                  <c:v>5.7786612727959668</c:v>
                </c:pt>
                <c:pt idx="3">
                  <c:v>6.2302477121946573</c:v>
                </c:pt>
                <c:pt idx="4">
                  <c:v>3.5858045827370617</c:v>
                </c:pt>
                <c:pt idx="5">
                  <c:v>5.7374388478240084</c:v>
                </c:pt>
                <c:pt idx="6">
                  <c:v>4.3645169189850428</c:v>
                </c:pt>
                <c:pt idx="7">
                  <c:v>6.1520869332312751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38"/>
        <c:axId val="310032896"/>
        <c:axId val="310031720"/>
      </c:barChart>
      <c:catAx>
        <c:axId val="3100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32504"/>
        <c:crosses val="autoZero"/>
        <c:auto val="1"/>
        <c:lblAlgn val="ctr"/>
        <c:lblOffset val="100"/>
        <c:noMultiLvlLbl val="0"/>
      </c:catAx>
      <c:valAx>
        <c:axId val="310032504"/>
        <c:scaling>
          <c:orientation val="minMax"/>
          <c:max val="12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6624"/>
        <c:crosses val="autoZero"/>
        <c:crossBetween val="between"/>
      </c:valAx>
      <c:valAx>
        <c:axId val="310031720"/>
        <c:scaling>
          <c:orientation val="minMax"/>
          <c:max val="18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32896"/>
        <c:crosses val="max"/>
        <c:crossBetween val="between"/>
      </c:valAx>
      <c:catAx>
        <c:axId val="31003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031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96367181461405E-3"/>
          <c:y val="5.3460900458574753E-3"/>
          <c:w val="0.24029253705541398"/>
          <c:h val="0.18853862661807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цена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93-4DFE-8DBE-39B5EF7AF2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>
                  <c:v>5.9280433373967467</c:v>
                </c:pt>
                <c:pt idx="1">
                  <c:v>9.2251210496558489</c:v>
                </c:pt>
                <c:pt idx="2">
                  <c:v>15.501183324880369</c:v>
                </c:pt>
                <c:pt idx="3">
                  <c:v>18</c:v>
                </c:pt>
                <c:pt idx="4">
                  <c:v>11.728335773591658</c:v>
                </c:pt>
                <c:pt idx="5">
                  <c:v>15.141775919744454</c:v>
                </c:pt>
                <c:pt idx="6">
                  <c:v>15.469805481281009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E-405C-9A16-7BAED1B7D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Стоимость реализованного имущества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0.00</c:formatCode>
                <c:ptCount val="7"/>
                <c:pt idx="0">
                  <c:v>3.8657999004581791</c:v>
                </c:pt>
                <c:pt idx="1">
                  <c:v>3.2766432657107694</c:v>
                </c:pt>
                <c:pt idx="2">
                  <c:v>3.0629739129772164</c:v>
                </c:pt>
                <c:pt idx="3">
                  <c:v>2.8156341856875335</c:v>
                </c:pt>
                <c:pt idx="4">
                  <c:v>2.7711091082146946</c:v>
                </c:pt>
                <c:pt idx="5">
                  <c:v>3.5615275577624019</c:v>
                </c:pt>
                <c:pt idx="6">
                  <c:v>2.6374971457045437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74"/>
        <c:axId val="310025840"/>
        <c:axId val="310029760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Начальная цена имущества по состоявшимся лотам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0.00</c:formatCode>
                <c:ptCount val="7"/>
                <c:pt idx="0">
                  <c:v>6.1889772079274552</c:v>
                </c:pt>
                <c:pt idx="1">
                  <c:v>5.5966565082178024</c:v>
                </c:pt>
                <c:pt idx="2">
                  <c:v>5.7810649663648777</c:v>
                </c:pt>
                <c:pt idx="3">
                  <c:v>9.1585629432896241</c:v>
                </c:pt>
                <c:pt idx="4">
                  <c:v>6.775354959766732</c:v>
                </c:pt>
                <c:pt idx="5">
                  <c:v>8.2954385177568195</c:v>
                </c:pt>
                <c:pt idx="6">
                  <c:v>14.679076341345292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E-405C-9A16-7BAED1B7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38"/>
        <c:axId val="310664592"/>
        <c:axId val="310666552"/>
      </c:barChart>
      <c:catAx>
        <c:axId val="3100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9760"/>
        <c:crosses val="autoZero"/>
        <c:auto val="1"/>
        <c:lblAlgn val="ctr"/>
        <c:lblOffset val="100"/>
        <c:noMultiLvlLbl val="0"/>
      </c:catAx>
      <c:valAx>
        <c:axId val="310029760"/>
        <c:scaling>
          <c:orientation val="minMax"/>
          <c:max val="18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025840"/>
        <c:crosses val="autoZero"/>
        <c:crossBetween val="between"/>
      </c:valAx>
      <c:valAx>
        <c:axId val="310666552"/>
        <c:scaling>
          <c:orientation val="minMax"/>
          <c:max val="18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4592"/>
        <c:crosses val="max"/>
        <c:crossBetween val="between"/>
      </c:valAx>
      <c:catAx>
        <c:axId val="31066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666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96367181461405E-3"/>
          <c:y val="5.3460900458574753E-3"/>
          <c:w val="0.24029253705541398"/>
          <c:h val="0.18853862661807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34441906064053E-2"/>
          <c:y val="0.10224944759132104"/>
          <c:w val="0.95293111618787185"/>
          <c:h val="0.80075849767382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66357405793584E-2"/>
                  <c:y val="2.044988951826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4-41B7-9BA0-2DB99A41F5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313.24071807000001</c:v>
                </c:pt>
                <c:pt idx="1">
                  <c:v>7436.59875216</c:v>
                </c:pt>
                <c:pt idx="2">
                  <c:v>6508.8183706099999</c:v>
                </c:pt>
                <c:pt idx="3">
                  <c:v>4744.1902068399995</c:v>
                </c:pt>
                <c:pt idx="4">
                  <c:v>7569.5508983400014</c:v>
                </c:pt>
                <c:pt idx="5">
                  <c:v>10473.608592070002</c:v>
                </c:pt>
                <c:pt idx="6">
                  <c:v>7499.6607320800003</c:v>
                </c:pt>
                <c:pt idx="7">
                  <c:v>4031.9311205499994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5-47DE-850B-BC42EEC76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Открытый конкурс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66357405793584E-2"/>
                  <c:y val="-3.578730665696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4-41B7-9BA0-2DB99A41F5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2.0712120000000001</c:v>
                </c:pt>
                <c:pt idx="1">
                  <c:v>122.03785565000001</c:v>
                </c:pt>
                <c:pt idx="2">
                  <c:v>335.68497600000001</c:v>
                </c:pt>
                <c:pt idx="3">
                  <c:v>37.472293749999999</c:v>
                </c:pt>
                <c:pt idx="4">
                  <c:v>138.14193790000002</c:v>
                </c:pt>
                <c:pt idx="5">
                  <c:v>854.48185419000004</c:v>
                </c:pt>
                <c:pt idx="6">
                  <c:v>76.654799999999994</c:v>
                </c:pt>
                <c:pt idx="7">
                  <c:v>24.371861450000001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5-47DE-850B-BC42EEC76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Открытое публичное предложение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66357405793584E-2"/>
                  <c:y val="-0.10224944759132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4-41B7-9BA0-2DB99A41F5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185.59942794999998</c:v>
                </c:pt>
                <c:pt idx="1">
                  <c:v>5518.4485978699995</c:v>
                </c:pt>
                <c:pt idx="2">
                  <c:v>8300.7994307300014</c:v>
                </c:pt>
                <c:pt idx="3">
                  <c:v>8318.2943303699994</c:v>
                </c:pt>
                <c:pt idx="4">
                  <c:v>6630.4921927200012</c:v>
                </c:pt>
                <c:pt idx="5">
                  <c:v>13951.469842189999</c:v>
                </c:pt>
                <c:pt idx="6">
                  <c:v>9595.3242553699965</c:v>
                </c:pt>
                <c:pt idx="7">
                  <c:v>8943.6182644599994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5-47DE-850B-BC42EEC76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4-41B7-9BA0-2DB99A41F5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Лист1!$E$2:$E$9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1.57077256</c:v>
                </c:pt>
                <c:pt idx="5">
                  <c:v>2.1823000000000001</c:v>
                </c:pt>
                <c:pt idx="6">
                  <c:v>4.9672000000000001E-2</c:v>
                </c:pt>
                <c:pt idx="7">
                  <c:v>5.3594090000000003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5-47DE-850B-BC42EEC7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10664200"/>
        <c:axId val="310668512"/>
      </c:barChart>
      <c:catAx>
        <c:axId val="3106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8512"/>
        <c:crosses val="autoZero"/>
        <c:auto val="1"/>
        <c:lblAlgn val="ctr"/>
        <c:lblOffset val="100"/>
        <c:noMultiLvlLbl val="0"/>
      </c:catAx>
      <c:valAx>
        <c:axId val="3106685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1066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82677690511476E-3"/>
          <c:y val="0.15535958192052643"/>
          <c:w val="0.62398818325058658"/>
          <c:h val="0.12889428494022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34441906064053E-2"/>
          <c:y val="0.16700412888938179"/>
          <c:w val="0.95293111618787185"/>
          <c:h val="0.72737801277636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5.0522696462903225</c:v>
                </c:pt>
                <c:pt idx="1">
                  <c:v>4.5707429331038725</c:v>
                </c:pt>
                <c:pt idx="2">
                  <c:v>7.1762054802756339</c:v>
                </c:pt>
                <c:pt idx="3">
                  <c:v>5.2830625911358569</c:v>
                </c:pt>
                <c:pt idx="4">
                  <c:v>1.9779333416096163</c:v>
                </c:pt>
                <c:pt idx="5">
                  <c:v>11.001689697552523</c:v>
                </c:pt>
                <c:pt idx="6">
                  <c:v>4.4774093922865674</c:v>
                </c:pt>
                <c:pt idx="7">
                  <c:v>3.0637774472264434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5-47DE-850B-BC42EEC76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Открытый конкурс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2.0712120000000001</c:v>
                </c:pt>
                <c:pt idx="1">
                  <c:v>20.339642608333335</c:v>
                </c:pt>
                <c:pt idx="2">
                  <c:v>55.947496000000001</c:v>
                </c:pt>
                <c:pt idx="3">
                  <c:v>12.490764583333332</c:v>
                </c:pt>
                <c:pt idx="4">
                  <c:v>19.734562557142858</c:v>
                </c:pt>
                <c:pt idx="5">
                  <c:v>122.06883631285714</c:v>
                </c:pt>
                <c:pt idx="6">
                  <c:v>38.327399999999997</c:v>
                </c:pt>
                <c:pt idx="7">
                  <c:v>4.8743722900000002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5-47DE-850B-BC42EEC76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Открытое публичное предложение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0.53953322078488364</c:v>
                </c:pt>
                <c:pt idx="1">
                  <c:v>1.8327627359249417</c:v>
                </c:pt>
                <c:pt idx="2">
                  <c:v>2.1046651700633876</c:v>
                </c:pt>
                <c:pt idx="3">
                  <c:v>1.9170994077828991</c:v>
                </c:pt>
                <c:pt idx="4">
                  <c:v>1.2591135952753516</c:v>
                </c:pt>
                <c:pt idx="5">
                  <c:v>3.6303590533931822</c:v>
                </c:pt>
                <c:pt idx="6">
                  <c:v>1.6515188047108427</c:v>
                </c:pt>
                <c:pt idx="7">
                  <c:v>2.1493915559865417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5-47DE-850B-BC42EEC76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4" formatCode="0.0">
                  <c:v>1.57077256</c:v>
                </c:pt>
                <c:pt idx="5" formatCode="0.0">
                  <c:v>0.43646000000000001</c:v>
                </c:pt>
                <c:pt idx="6" formatCode="0.0">
                  <c:v>4.9672000000000001E-2</c:v>
                </c:pt>
                <c:pt idx="7" formatCode="0.0">
                  <c:v>1.0718818000000001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5-47DE-850B-BC42EEC7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"/>
        <c:axId val="310666944"/>
        <c:axId val="310667336"/>
      </c:barChart>
      <c:catAx>
        <c:axId val="3106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7336"/>
        <c:crosses val="autoZero"/>
        <c:auto val="1"/>
        <c:lblAlgn val="ctr"/>
        <c:lblOffset val="100"/>
        <c:noMultiLvlLbl val="0"/>
      </c:catAx>
      <c:valAx>
        <c:axId val="3106673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8.2986775192296483E-2"/>
          <c:w val="0.9770048118415473"/>
          <c:h val="0.13479011223267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34441906064053E-2"/>
          <c:y val="0.2556236189783026"/>
          <c:w val="0.95293111618787185"/>
          <c:h val="0.64738432628684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21068.398277790002</c:v>
                </c:pt>
                <c:pt idx="1">
                  <c:v>37763.628491970005</c:v>
                </c:pt>
                <c:pt idx="2">
                  <c:v>36793.598748550001</c:v>
                </c:pt>
                <c:pt idx="3">
                  <c:v>33498.813753789997</c:v>
                </c:pt>
                <c:pt idx="4">
                  <c:v>49633.596637430011</c:v>
                </c:pt>
                <c:pt idx="5">
                  <c:v>38647.69789679</c:v>
                </c:pt>
                <c:pt idx="6">
                  <c:v>30919.932477273491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5-47DE-850B-BC42EEC76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Открытый конкурс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965.94416549827781</c:v>
                </c:pt>
                <c:pt idx="1">
                  <c:v>528.26534204999996</c:v>
                </c:pt>
                <c:pt idx="2">
                  <c:v>880.2912065999999</c:v>
                </c:pt>
                <c:pt idx="3">
                  <c:v>1033.24099615</c:v>
                </c:pt>
                <c:pt idx="4">
                  <c:v>547.95338866000009</c:v>
                </c:pt>
                <c:pt idx="5">
                  <c:v>4280.3572322600003</c:v>
                </c:pt>
                <c:pt idx="6">
                  <c:v>262.14938925000001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5-47DE-850B-BC42EEC76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Открытое публичное предложение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067483427739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E-4063-A020-347BA1203C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10364.949601849998</c:v>
                </c:pt>
                <c:pt idx="1">
                  <c:v>26939.530664699603</c:v>
                </c:pt>
                <c:pt idx="2">
                  <c:v>34116.092617210001</c:v>
                </c:pt>
                <c:pt idx="3">
                  <c:v>38689.010883050003</c:v>
                </c:pt>
                <c:pt idx="4">
                  <c:v>40573.791737927662</c:v>
                </c:pt>
                <c:pt idx="5">
                  <c:v>45653.607216689998</c:v>
                </c:pt>
                <c:pt idx="6">
                  <c:v>45878.561605589995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5-47DE-850B-BC42EEC76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DE-4063-A020-347BA1203C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DE-4063-A020-347BA1203C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DE-4063-A020-347BA1203C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Лист1!$E$2:$E$8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2.3170000000000002</c:v>
                </c:pt>
                <c:pt idx="4">
                  <c:v>4.0237482299999998</c:v>
                </c:pt>
                <c:pt idx="5">
                  <c:v>727.20269271000006</c:v>
                </c:pt>
                <c:pt idx="6">
                  <c:v>125.71049693000001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5-47DE-850B-BC42EEC7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10663416"/>
        <c:axId val="310670080"/>
      </c:barChart>
      <c:catAx>
        <c:axId val="31066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70080"/>
        <c:crosses val="autoZero"/>
        <c:auto val="1"/>
        <c:lblAlgn val="ctr"/>
        <c:lblOffset val="100"/>
        <c:noMultiLvlLbl val="0"/>
      </c:catAx>
      <c:valAx>
        <c:axId val="3106700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10663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82677690511476E-3"/>
          <c:y val="0.15535958192052643"/>
          <c:w val="0.62398818325058658"/>
          <c:h val="0.12889428494022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4426526917716E-2"/>
          <c:y val="0.32953372585114732"/>
          <c:w val="0.75445455747143753"/>
          <c:h val="0.4867764789367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ЭТП, на которых были проведены хотя бы одни торги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4E0-46B5-AF69-8D6E6C4D0E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4E0-46B5-AF69-8D6E6C4D0E7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4E0-46B5-AF69-8D6E6C4D0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38</c:v>
                </c:pt>
                <c:pt idx="2">
                  <c:v>48</c:v>
                </c:pt>
                <c:pt idx="3">
                  <c:v>53</c:v>
                </c:pt>
                <c:pt idx="4">
                  <c:v>51</c:v>
                </c:pt>
                <c:pt idx="5">
                  <c:v>47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0-46B5-AF69-8D6E6C4D0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51"/>
        <c:axId val="310207616"/>
        <c:axId val="3102142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опубликованных лотов за 4 квартала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369069653568734E-2"/>
                  <c:y val="-4.17230411388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E0-46B5-AF69-8D6E6C4D0E7E}"/>
                </c:ext>
              </c:extLst>
            </c:dLbl>
            <c:dLbl>
              <c:idx val="1"/>
              <c:layout>
                <c:manualLayout>
                  <c:x val="-5.3053358011996982E-2"/>
                  <c:y val="-0.1073878179863363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E0-46B5-AF69-8D6E6C4D0E7E}"/>
                </c:ext>
              </c:extLst>
            </c:dLbl>
            <c:dLbl>
              <c:idx val="2"/>
              <c:layout>
                <c:manualLayout>
                  <c:x val="-4.5474306867426054E-2"/>
                  <c:y val="-4.234427406384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E0-46B5-AF69-8D6E6C4D0E7E}"/>
                </c:ext>
              </c:extLst>
            </c:dLbl>
            <c:dLbl>
              <c:idx val="3"/>
              <c:layout>
                <c:manualLayout>
                  <c:x val="-4.7369069653568803E-2"/>
                  <c:y val="-7.465460206924129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E0-46B5-AF69-8D6E6C4D0E7E}"/>
                </c:ext>
              </c:extLst>
            </c:dLbl>
            <c:dLbl>
              <c:idx val="4"/>
              <c:layout>
                <c:manualLayout>
                  <c:x val="-4.7369069653568734E-2"/>
                  <c:y val="-3.906570866203001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E0-46B5-AF69-8D6E6C4D0E7E}"/>
                </c:ext>
              </c:extLst>
            </c:dLbl>
            <c:dLbl>
              <c:idx val="5"/>
              <c:layout>
                <c:manualLayout>
                  <c:x val="-4.7369069653568872E-2"/>
                  <c:y val="3.643433092027852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E0-46B5-AF69-8D6E6C4D0E7E}"/>
                </c:ext>
              </c:extLst>
            </c:dLbl>
            <c:dLbl>
              <c:idx val="6"/>
              <c:layout>
                <c:manualLayout>
                  <c:x val="-4.3579544081283235E-2"/>
                  <c:y val="-5.195533221059411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E0-46B5-AF69-8D6E6C4D0E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59998</c:v>
                </c:pt>
                <c:pt idx="1">
                  <c:v>113148</c:v>
                </c:pt>
                <c:pt idx="2">
                  <c:v>203589</c:v>
                </c:pt>
                <c:pt idx="3">
                  <c:v>145166</c:v>
                </c:pt>
                <c:pt idx="4">
                  <c:v>186343</c:v>
                </c:pt>
                <c:pt idx="5">
                  <c:v>169284</c:v>
                </c:pt>
                <c:pt idx="6">
                  <c:v>247227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4E0-46B5-AF69-8D6E6C4D0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208792"/>
        <c:axId val="310213888"/>
      </c:lineChart>
      <c:catAx>
        <c:axId val="3102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214280"/>
        <c:crosses val="autoZero"/>
        <c:auto val="1"/>
        <c:lblAlgn val="ctr"/>
        <c:lblOffset val="100"/>
        <c:noMultiLvlLbl val="0"/>
      </c:catAx>
      <c:valAx>
        <c:axId val="310214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207616"/>
        <c:crosses val="autoZero"/>
        <c:crossBetween val="between"/>
      </c:valAx>
      <c:valAx>
        <c:axId val="310213888"/>
        <c:scaling>
          <c:orientation val="minMax"/>
          <c:min val="-3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208792"/>
        <c:crosses val="max"/>
        <c:crossBetween val="between"/>
      </c:valAx>
      <c:catAx>
        <c:axId val="310208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213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8112018609774597"/>
          <c:w val="0.6745231687714448"/>
          <c:h val="0.10924291296913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34441906064053E-2"/>
          <c:y val="0.10019844444454186"/>
          <c:w val="0.95293111618787185"/>
          <c:h val="0.79418369722120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8.8005005337468685</c:v>
                </c:pt>
                <c:pt idx="1">
                  <c:v>6.9012478969243434</c:v>
                </c:pt>
                <c:pt idx="2">
                  <c:v>8.928318065651542</c:v>
                </c:pt>
                <c:pt idx="3">
                  <c:v>8.2876827693691233</c:v>
                </c:pt>
                <c:pt idx="4">
                  <c:v>4.0056167086942143</c:v>
                </c:pt>
                <c:pt idx="5">
                  <c:v>7.9653128394043691</c:v>
                </c:pt>
                <c:pt idx="6">
                  <c:v>4.6749217534432255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5-47DE-850B-BC42EEC76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Открытый конкурс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CC-4B0B-8DF7-70BE5CA693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41.997572412968601</c:v>
                </c:pt>
                <c:pt idx="1">
                  <c:v>18.216046277586205</c:v>
                </c:pt>
                <c:pt idx="2">
                  <c:v>11.737216087999998</c:v>
                </c:pt>
                <c:pt idx="3">
                  <c:v>28.701138781944444</c:v>
                </c:pt>
                <c:pt idx="4">
                  <c:v>15.22092746277778</c:v>
                </c:pt>
                <c:pt idx="5">
                  <c:v>50</c:v>
                </c:pt>
                <c:pt idx="6">
                  <c:v>21.845782437500002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5-47DE-850B-BC42EEC76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Открытое публичное предложение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1.7379191149983229</c:v>
                </c:pt>
                <c:pt idx="1">
                  <c:v>1.8698917654403833</c:v>
                </c:pt>
                <c:pt idx="2">
                  <c:v>1.7730013832870803</c:v>
                </c:pt>
                <c:pt idx="3">
                  <c:v>1.7653317614094726</c:v>
                </c:pt>
                <c:pt idx="4">
                  <c:v>1.9968399890707054</c:v>
                </c:pt>
                <c:pt idx="5">
                  <c:v>2.2651256371466135</c:v>
                </c:pt>
                <c:pt idx="6">
                  <c:v>2.0292167546370914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5-47DE-850B-BC42EEC76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3" formatCode="0.0">
                  <c:v>0.19308333333333336</c:v>
                </c:pt>
                <c:pt idx="4" formatCode="0.0">
                  <c:v>0.67062470499999993</c:v>
                </c:pt>
                <c:pt idx="5" formatCode="0.0">
                  <c:v>22.725084147187502</c:v>
                </c:pt>
                <c:pt idx="6" formatCode="0.0">
                  <c:v>4.1903498976666667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45-47DE-850B-BC42EEC7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"/>
        <c:axId val="306572712"/>
        <c:axId val="306569184"/>
      </c:barChart>
      <c:catAx>
        <c:axId val="3065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69184"/>
        <c:crosses val="autoZero"/>
        <c:auto val="1"/>
        <c:lblAlgn val="ctr"/>
        <c:lblOffset val="100"/>
        <c:noMultiLvlLbl val="0"/>
      </c:catAx>
      <c:valAx>
        <c:axId val="3065691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657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92783315849572E-3"/>
          <c:y val="6.6285354081086489E-2"/>
          <c:w val="0.96416784352914875"/>
          <c:h val="0.10138727001025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86343612334801E-2"/>
          <c:y val="9.274880373574465E-2"/>
          <c:w val="0.93942731277533043"/>
          <c:h val="0.88803692613371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8.7519999999999989</c:v>
                </c:pt>
                <c:pt idx="1">
                  <c:v>25.970000000000006</c:v>
                </c:pt>
                <c:pt idx="2">
                  <c:v>48.979310344827582</c:v>
                </c:pt>
                <c:pt idx="3">
                  <c:v>130.49428571428572</c:v>
                </c:pt>
                <c:pt idx="4">
                  <c:v>81.172499999999999</c:v>
                </c:pt>
                <c:pt idx="5">
                  <c:v>85.85151515151513</c:v>
                </c:pt>
                <c:pt idx="6">
                  <c:v>67.129687500000003</c:v>
                </c:pt>
                <c:pt idx="7" formatCode="General">
                  <c:v>76.74966666666667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2-4E82-B35B-222556CC94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Открытое публичное предложение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-71.407142857142858</c:v>
                </c:pt>
                <c:pt idx="1">
                  <c:v>-59.913043478260867</c:v>
                </c:pt>
                <c:pt idx="2">
                  <c:v>-63.202647058823523</c:v>
                </c:pt>
                <c:pt idx="3">
                  <c:v>-71.481794871794861</c:v>
                </c:pt>
                <c:pt idx="4">
                  <c:v>-66.631086956521742</c:v>
                </c:pt>
                <c:pt idx="5">
                  <c:v>-55.836500000000001</c:v>
                </c:pt>
                <c:pt idx="6">
                  <c:v>-58.940256410256403</c:v>
                </c:pt>
                <c:pt idx="7" formatCode="General">
                  <c:v>-67.035405405405385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2-4E82-B35B-222556CC94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-40</c:v>
                </c:pt>
                <c:pt idx="5">
                  <c:v>-80.099999999999994</c:v>
                </c:pt>
                <c:pt idx="6">
                  <c:v>2.0499999999999998</c:v>
                </c:pt>
                <c:pt idx="7">
                  <c:v>-40.783333333333339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2-4E82-B35B-222556CC9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29"/>
        <c:axId val="306570752"/>
        <c:axId val="306571536"/>
      </c:barChart>
      <c:catAx>
        <c:axId val="306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49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71536"/>
        <c:crosses val="autoZero"/>
        <c:auto val="1"/>
        <c:lblAlgn val="ctr"/>
        <c:lblOffset val="100"/>
        <c:noMultiLvlLbl val="0"/>
      </c:catAx>
      <c:valAx>
        <c:axId val="306571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657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83929376669326E-4"/>
          <c:y val="0.11868292860010575"/>
          <c:w val="0.39410011797330807"/>
          <c:h val="0.20506339760254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86343612334801E-2"/>
          <c:y val="6.0795882069044453E-2"/>
          <c:w val="0.93942731277533043"/>
          <c:h val="0.91999002229528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Открытый аукцион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19.093083333333333</c:v>
                </c:pt>
                <c:pt idx="1">
                  <c:v>34.831152243589749</c:v>
                </c:pt>
                <c:pt idx="2">
                  <c:v>50.294529051408368</c:v>
                </c:pt>
                <c:pt idx="3">
                  <c:v>114.82885515873015</c:v>
                </c:pt>
                <c:pt idx="4">
                  <c:v>104.34163063909774</c:v>
                </c:pt>
                <c:pt idx="5">
                  <c:v>263.90466303551716</c:v>
                </c:pt>
                <c:pt idx="6">
                  <c:v>128.37360744734997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2-4E82-B35B-222556CC94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Открытый конкурс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-61.684979707792202</c:v>
                </c:pt>
                <c:pt idx="1">
                  <c:v>-62.945910899274075</c:v>
                </c:pt>
                <c:pt idx="2">
                  <c:v>-64.329255882862498</c:v>
                </c:pt>
                <c:pt idx="3">
                  <c:v>-69.908963130365564</c:v>
                </c:pt>
                <c:pt idx="4">
                  <c:v>44.724279727336651</c:v>
                </c:pt>
                <c:pt idx="5">
                  <c:v>-66.004684151680635</c:v>
                </c:pt>
                <c:pt idx="6">
                  <c:v>-64.540203416197613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2-4E82-B35B-222556CC94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4" formatCode="0.0">
                  <c:v>-54.745000000000005</c:v>
                </c:pt>
                <c:pt idx="5" formatCode="0.0">
                  <c:v>-74.702777777777769</c:v>
                </c:pt>
                <c:pt idx="6" formatCode="0.0">
                  <c:v>-34.470833333333331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2-4E82-B35B-222556CC9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"/>
        <c:axId val="306570360"/>
        <c:axId val="306572320"/>
      </c:barChart>
      <c:catAx>
        <c:axId val="30657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49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572320"/>
        <c:crosses val="autoZero"/>
        <c:auto val="1"/>
        <c:lblAlgn val="ctr"/>
        <c:lblOffset val="100"/>
        <c:noMultiLvlLbl val="0"/>
      </c:catAx>
      <c:valAx>
        <c:axId val="3065723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0657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83929376669326E-4"/>
          <c:y val="0.11868292860010575"/>
          <c:w val="0.37665529580845464"/>
          <c:h val="0.20506339760254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15304798962385"/>
          <c:y val="7.73955630292776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B2B-Center</c:v>
                </c:pt>
                <c:pt idx="2">
                  <c:v>Аукционы Сибири</c:v>
                </c:pt>
                <c:pt idx="3">
                  <c:v>ЭП «Система Электронных 
Торгов Имуществом» (СЭЛТИМ)</c:v>
                </c:pt>
                <c:pt idx="4">
                  <c:v>ЭП «Аукционный тендерный центр»</c:v>
                </c:pt>
                <c:pt idx="5">
                  <c:v>ЗАО «Сбербанк-АСТ»</c:v>
                </c:pt>
                <c:pt idx="6">
                  <c:v>Межотраслевая торговая 
система «Фабрикант»</c:v>
                </c:pt>
                <c:pt idx="7">
                  <c:v>Российский аукционный дом</c:v>
                </c:pt>
                <c:pt idx="8">
                  <c:v>Межрегиональная Электронная 
Торговая Система</c:v>
                </c:pt>
                <c:pt idx="9">
                  <c:v>uTender</c:v>
                </c:pt>
                <c:pt idx="10">
                  <c:v>Электронная площадка 
Центра реализации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257393</c:v>
                </c:pt>
                <c:pt idx="1">
                  <c:v>28024</c:v>
                </c:pt>
                <c:pt idx="2">
                  <c:v>28153</c:v>
                </c:pt>
                <c:pt idx="3">
                  <c:v>41460</c:v>
                </c:pt>
                <c:pt idx="4">
                  <c:v>56509</c:v>
                </c:pt>
                <c:pt idx="5">
                  <c:v>99808</c:v>
                </c:pt>
                <c:pt idx="6">
                  <c:v>111207</c:v>
                </c:pt>
                <c:pt idx="7">
                  <c:v>112279</c:v>
                </c:pt>
                <c:pt idx="8">
                  <c:v>118674</c:v>
                </c:pt>
                <c:pt idx="9">
                  <c:v>152646</c:v>
                </c:pt>
                <c:pt idx="10">
                  <c:v>215074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3141848"/>
        <c:axId val="313142632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B2B-Center</c:v>
                </c:pt>
                <c:pt idx="2">
                  <c:v>Аукционы Сибири</c:v>
                </c:pt>
                <c:pt idx="3">
                  <c:v>ЭП «Система Электронных 
Торгов Имуществом» (СЭЛТИМ)</c:v>
                </c:pt>
                <c:pt idx="4">
                  <c:v>ЭП «Аукционный тендерный центр»</c:v>
                </c:pt>
                <c:pt idx="5">
                  <c:v>ЗАО «Сбербанк-АСТ»</c:v>
                </c:pt>
                <c:pt idx="6">
                  <c:v>Межотраслевая торговая 
система «Фабрикант»</c:v>
                </c:pt>
                <c:pt idx="7">
                  <c:v>Российский аукционный дом</c:v>
                </c:pt>
                <c:pt idx="8">
                  <c:v>Межрегиональная Электронная 
Торговая Система</c:v>
                </c:pt>
                <c:pt idx="9">
                  <c:v>uTender</c:v>
                </c:pt>
                <c:pt idx="10">
                  <c:v>Электронная площадка 
Центра реализации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0.21076589364630818</c:v>
                </c:pt>
                <c:pt idx="1">
                  <c:v>2.2947412725070768E-2</c:v>
                </c:pt>
                <c:pt idx="2">
                  <c:v>2.3053044192439243E-2</c:v>
                </c:pt>
                <c:pt idx="3">
                  <c:v>3.3949462303077153E-2</c:v>
                </c:pt>
                <c:pt idx="4">
                  <c:v>4.6272314647481591E-2</c:v>
                </c:pt>
                <c:pt idx="5">
                  <c:v>8.1727639496997698E-2</c:v>
                </c:pt>
                <c:pt idx="6">
                  <c:v>9.1061694508883281E-2</c:v>
                </c:pt>
                <c:pt idx="7">
                  <c:v>9.1939500191201146E-2</c:v>
                </c:pt>
                <c:pt idx="8">
                  <c:v>9.7176036887491019E-2</c:v>
                </c:pt>
                <c:pt idx="9">
                  <c:v>0.12499396099169115</c:v>
                </c:pt>
                <c:pt idx="10">
                  <c:v>0.1761130404093588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3143808"/>
        <c:axId val="313143416"/>
      </c:barChart>
      <c:catAx>
        <c:axId val="313141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3142632"/>
        <c:crosses val="autoZero"/>
        <c:auto val="1"/>
        <c:lblAlgn val="ctr"/>
        <c:lblOffset val="100"/>
        <c:noMultiLvlLbl val="0"/>
      </c:catAx>
      <c:valAx>
        <c:axId val="313142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3141848"/>
        <c:crosses val="autoZero"/>
        <c:crossBetween val="between"/>
      </c:valAx>
      <c:valAx>
        <c:axId val="313143416"/>
        <c:scaling>
          <c:orientation val="minMax"/>
          <c:max val="0.30000000000000004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3143808"/>
        <c:crosses val="max"/>
        <c:crossBetween val="between"/>
      </c:valAx>
      <c:catAx>
        <c:axId val="313143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3143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77821011673155E-2"/>
          <c:y val="7.59799329786490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dLbl>
              <c:idx val="1"/>
              <c:layout>
                <c:manualLayout>
                  <c:x val="1.945542313047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3D-4DA3-BD43-3C59423F0157}"/>
                </c:ext>
              </c:extLst>
            </c:dLbl>
            <c:dLbl>
              <c:idx val="2"/>
              <c:layout>
                <c:manualLayout>
                  <c:x val="1.29701686121919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3D-4DA3-BD43-3C59423F0157}"/>
                </c:ext>
              </c:extLst>
            </c:dLbl>
            <c:dLbl>
              <c:idx val="3"/>
              <c:layout>
                <c:manualLayout>
                  <c:x val="8.6471194991676621E-3"/>
                  <c:y val="-2.1524048378604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3D-4DA3-BD43-3C59423F0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ЗАО «Сбербанк-АСТ»</c:v>
                </c:pt>
                <c:pt idx="2">
                  <c:v>uTender</c:v>
                </c:pt>
                <c:pt idx="3">
                  <c:v>Центр дистанционных торгов</c:v>
                </c:pt>
                <c:pt idx="4">
                  <c:v>Объединенная Торговая Площадка</c:v>
                </c:pt>
                <c:pt idx="5">
                  <c:v>Межотраслевая торговая 
система «Фабрикант»</c:v>
                </c:pt>
                <c:pt idx="6">
                  <c:v>ЭП «Система Электронных 
Торгов Имуществом» (СЭЛТИМ)</c:v>
                </c:pt>
                <c:pt idx="7">
                  <c:v>ЭП «Аукционный тендерный центр»</c:v>
                </c:pt>
                <c:pt idx="8">
                  <c:v>Межрегиональная Электронная 
Торговая Система</c:v>
                </c:pt>
                <c:pt idx="9">
                  <c:v>Российский аукционный дом</c:v>
                </c:pt>
                <c:pt idx="10">
                  <c:v>Электронная площадка 
Центра реализации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14692</c:v>
                </c:pt>
                <c:pt idx="1">
                  <c:v>1623</c:v>
                </c:pt>
                <c:pt idx="2">
                  <c:v>2065</c:v>
                </c:pt>
                <c:pt idx="3">
                  <c:v>2169</c:v>
                </c:pt>
                <c:pt idx="4">
                  <c:v>2889</c:v>
                </c:pt>
                <c:pt idx="5">
                  <c:v>4250</c:v>
                </c:pt>
                <c:pt idx="6">
                  <c:v>4301</c:v>
                </c:pt>
                <c:pt idx="7">
                  <c:v>5440</c:v>
                </c:pt>
                <c:pt idx="8">
                  <c:v>5966</c:v>
                </c:pt>
                <c:pt idx="9">
                  <c:v>6359</c:v>
                </c:pt>
                <c:pt idx="10">
                  <c:v>41533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3141456"/>
        <c:axId val="313144592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6A6A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3D-4DA3-BD43-3C59423F0157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6A6A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E3D-4DA3-BD43-3C59423F0157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6A6A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3D-4DA3-BD43-3C59423F0157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A6A6A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E3D-4DA3-BD43-3C59423F015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ЗАО «Сбербанк-АСТ»</c:v>
                </c:pt>
                <c:pt idx="2">
                  <c:v>uTender</c:v>
                </c:pt>
                <c:pt idx="3">
                  <c:v>Центр дистанционных торгов</c:v>
                </c:pt>
                <c:pt idx="4">
                  <c:v>Объединенная Торговая Площадка</c:v>
                </c:pt>
                <c:pt idx="5">
                  <c:v>Межотраслевая торговая 
система «Фабрикант»</c:v>
                </c:pt>
                <c:pt idx="6">
                  <c:v>ЭП «Система Электронных 
Торгов Имуществом» (СЭЛТИМ)</c:v>
                </c:pt>
                <c:pt idx="7">
                  <c:v>ЭП «Аукционный тендерный центр»</c:v>
                </c:pt>
                <c:pt idx="8">
                  <c:v>Межрегиональная Электронная 
Торговая Система</c:v>
                </c:pt>
                <c:pt idx="9">
                  <c:v>Российский аукционный дом</c:v>
                </c:pt>
                <c:pt idx="10">
                  <c:v>Электронная площадка 
Центра реализации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0.16094296011480277</c:v>
                </c:pt>
                <c:pt idx="1">
                  <c:v>1.7779092313253805E-2</c:v>
                </c:pt>
                <c:pt idx="2">
                  <c:v>2.2620964649950157E-2</c:v>
                </c:pt>
                <c:pt idx="3">
                  <c:v>2.3760228729172828E-2</c:v>
                </c:pt>
                <c:pt idx="4">
                  <c:v>3.1647441585329783E-2</c:v>
                </c:pt>
                <c:pt idx="5">
                  <c:v>4.6556464775926475E-2</c:v>
                </c:pt>
                <c:pt idx="6">
                  <c:v>4.7115142353237591E-2</c:v>
                </c:pt>
                <c:pt idx="7">
                  <c:v>5.9592274913185889E-2</c:v>
                </c:pt>
                <c:pt idx="8">
                  <c:v>6.5354322083100547E-2</c:v>
                </c:pt>
                <c:pt idx="9">
                  <c:v>6.9659425767086225E-2</c:v>
                </c:pt>
                <c:pt idx="10">
                  <c:v>0.45497168271495392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0166464"/>
        <c:axId val="313144200"/>
      </c:barChart>
      <c:catAx>
        <c:axId val="3131414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3144592"/>
        <c:crosses val="autoZero"/>
        <c:auto val="1"/>
        <c:lblAlgn val="ctr"/>
        <c:lblOffset val="100"/>
        <c:noMultiLvlLbl val="0"/>
      </c:catAx>
      <c:valAx>
        <c:axId val="313144592"/>
        <c:scaling>
          <c:orientation val="maxMin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3141456"/>
        <c:crosses val="autoZero"/>
        <c:crossBetween val="between"/>
      </c:valAx>
      <c:valAx>
        <c:axId val="313144200"/>
        <c:scaling>
          <c:orientation val="maxMin"/>
          <c:max val="0.60000000000000009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166464"/>
        <c:crosses val="max"/>
        <c:crossBetween val="between"/>
      </c:valAx>
      <c:catAx>
        <c:axId val="3101664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3144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77821011673155E-2"/>
          <c:y val="7.59799329786490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Аукционы Сибири</c:v>
                </c:pt>
                <c:pt idx="2">
                  <c:v>ЭП «Аукционный 
тендерный центр»</c:v>
                </c:pt>
                <c:pt idx="3">
                  <c:v>Электронная площадка 
Центра реализации</c:v>
                </c:pt>
                <c:pt idx="4">
                  <c:v>Центр дистанционных торгов</c:v>
                </c:pt>
                <c:pt idx="5">
                  <c:v>Межотраслевая торговая 
система «Фабрикант»</c:v>
                </c:pt>
                <c:pt idx="6">
                  <c:v>Объединенная 
Торговая Площадка</c:v>
                </c:pt>
                <c:pt idx="7">
                  <c:v>Аукцион-центр</c:v>
                </c:pt>
                <c:pt idx="8">
                  <c:v>Всероссийская Электронная 
Торговая Площадка</c:v>
                </c:pt>
                <c:pt idx="9">
                  <c:v>Российский аукционный дом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3241</c:v>
                </c:pt>
                <c:pt idx="1">
                  <c:v>478</c:v>
                </c:pt>
                <c:pt idx="2">
                  <c:v>524</c:v>
                </c:pt>
                <c:pt idx="3">
                  <c:v>607</c:v>
                </c:pt>
                <c:pt idx="4">
                  <c:v>740</c:v>
                </c:pt>
                <c:pt idx="5">
                  <c:v>1005</c:v>
                </c:pt>
                <c:pt idx="6">
                  <c:v>1318</c:v>
                </c:pt>
                <c:pt idx="7">
                  <c:v>1386</c:v>
                </c:pt>
                <c:pt idx="8">
                  <c:v>1398</c:v>
                </c:pt>
                <c:pt idx="9">
                  <c:v>1734</c:v>
                </c:pt>
                <c:pt idx="10">
                  <c:v>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06477240"/>
        <c:axId val="306477632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Аукционы Сибири</c:v>
                </c:pt>
                <c:pt idx="2">
                  <c:v>ЭП «Аукционный 
тендерный центр»</c:v>
                </c:pt>
                <c:pt idx="3">
                  <c:v>Электронная площадка 
Центра реализации</c:v>
                </c:pt>
                <c:pt idx="4">
                  <c:v>Центр дистанционных торгов</c:v>
                </c:pt>
                <c:pt idx="5">
                  <c:v>Межотраслевая торговая 
система «Фабрикант»</c:v>
                </c:pt>
                <c:pt idx="6">
                  <c:v>Объединенная 
Торговая Площадка</c:v>
                </c:pt>
                <c:pt idx="7">
                  <c:v>Аукцион-центр</c:v>
                </c:pt>
                <c:pt idx="8">
                  <c:v>Всероссийская Электронная 
Торговая Площадка</c:v>
                </c:pt>
                <c:pt idx="9">
                  <c:v>Российский аукционный дом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0.22692900154040049</c:v>
                </c:pt>
                <c:pt idx="1">
                  <c:v>3.3468701862484247E-2</c:v>
                </c:pt>
                <c:pt idx="2">
                  <c:v>3.6689539280212853E-2</c:v>
                </c:pt>
                <c:pt idx="3">
                  <c:v>4.2501050273071002E-2</c:v>
                </c:pt>
                <c:pt idx="4">
                  <c:v>5.181347150259067E-2</c:v>
                </c:pt>
                <c:pt idx="5">
                  <c:v>7.0368295756896793E-2</c:v>
                </c:pt>
                <c:pt idx="6">
                  <c:v>9.2283993838397985E-2</c:v>
                </c:pt>
                <c:pt idx="7">
                  <c:v>9.7045231760257672E-2</c:v>
                </c:pt>
                <c:pt idx="8">
                  <c:v>9.7885450217056441E-2</c:v>
                </c:pt>
                <c:pt idx="9">
                  <c:v>0.12141156700742194</c:v>
                </c:pt>
                <c:pt idx="10">
                  <c:v>0.12960369696120991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478416"/>
        <c:axId val="306478024"/>
      </c:barChart>
      <c:catAx>
        <c:axId val="3064772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77632"/>
        <c:crossesAt val="0"/>
        <c:auto val="1"/>
        <c:lblAlgn val="ctr"/>
        <c:lblOffset val="100"/>
        <c:noMultiLvlLbl val="0"/>
      </c:catAx>
      <c:valAx>
        <c:axId val="306477632"/>
        <c:scaling>
          <c:orientation val="maxMin"/>
          <c:min val="0"/>
        </c:scaling>
        <c:delete val="0"/>
        <c:axPos val="b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77240"/>
        <c:crosses val="autoZero"/>
        <c:crossBetween val="between"/>
      </c:valAx>
      <c:valAx>
        <c:axId val="306478024"/>
        <c:scaling>
          <c:orientation val="maxMin"/>
          <c:max val="0.30000000000000004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78416"/>
        <c:crosses val="max"/>
        <c:crossBetween val="between"/>
      </c:valAx>
      <c:catAx>
        <c:axId val="3064784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06478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15304798962385"/>
          <c:y val="7.73955630292776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Балтийская электронная площадка</c:v>
                </c:pt>
                <c:pt idx="2">
                  <c:v>ООО «Специализированная организация 
по проведению торгов – Южная Электронная 
Торговая Площадка»</c:v>
                </c:pt>
                <c:pt idx="3">
                  <c:v>Аукционы Сибири</c:v>
                </c:pt>
                <c:pt idx="4">
                  <c:v>ЭП «Аукционный тендерный центр»</c:v>
                </c:pt>
                <c:pt idx="5">
                  <c:v>uTender</c:v>
                </c:pt>
                <c:pt idx="6">
                  <c:v>ЗАО «Сбербанк-АСТ»</c:v>
                </c:pt>
                <c:pt idx="7">
                  <c:v>Российский аукционный дом</c:v>
                </c:pt>
                <c:pt idx="8">
                  <c:v>Межотраслевая торговая 
система «Фабрикант»</c:v>
                </c:pt>
                <c:pt idx="9">
                  <c:v>Электронная площадка 
Центра реализации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84153</c:v>
                </c:pt>
                <c:pt idx="1">
                  <c:v>7803</c:v>
                </c:pt>
                <c:pt idx="2">
                  <c:v>10268</c:v>
                </c:pt>
                <c:pt idx="3">
                  <c:v>10853</c:v>
                </c:pt>
                <c:pt idx="4">
                  <c:v>13701</c:v>
                </c:pt>
                <c:pt idx="5">
                  <c:v>15572</c:v>
                </c:pt>
                <c:pt idx="6">
                  <c:v>21534</c:v>
                </c:pt>
                <c:pt idx="7">
                  <c:v>30112</c:v>
                </c:pt>
                <c:pt idx="8">
                  <c:v>31784</c:v>
                </c:pt>
                <c:pt idx="9">
                  <c:v>33502</c:v>
                </c:pt>
                <c:pt idx="10">
                  <c:v>46688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0168032"/>
        <c:axId val="310168816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Балтийская электронная площадка</c:v>
                </c:pt>
                <c:pt idx="2">
                  <c:v>ООО «Специализированная организация 
по проведению торгов – Южная Электронная 
Торговая Площадка»</c:v>
                </c:pt>
                <c:pt idx="3">
                  <c:v>Аукционы Сибири</c:v>
                </c:pt>
                <c:pt idx="4">
                  <c:v>ЭП «Аукционный тендерный центр»</c:v>
                </c:pt>
                <c:pt idx="5">
                  <c:v>uTender</c:v>
                </c:pt>
                <c:pt idx="6">
                  <c:v>ЗАО «Сбербанк-АСТ»</c:v>
                </c:pt>
                <c:pt idx="7">
                  <c:v>Российский аукционный дом</c:v>
                </c:pt>
                <c:pt idx="8">
                  <c:v>Межотраслевая торговая 
система «Фабрикант»</c:v>
                </c:pt>
                <c:pt idx="9">
                  <c:v>Электронная площадка 
Центра реализации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0.27503676831061868</c:v>
                </c:pt>
                <c:pt idx="1">
                  <c:v>2.5502500245122069E-2</c:v>
                </c:pt>
                <c:pt idx="2">
                  <c:v>3.3558845638461288E-2</c:v>
                </c:pt>
                <c:pt idx="3">
                  <c:v>3.5470797790633071E-2</c:v>
                </c:pt>
                <c:pt idx="4">
                  <c:v>4.4778899892146291E-2</c:v>
                </c:pt>
                <c:pt idx="5">
                  <c:v>5.0893878484818772E-2</c:v>
                </c:pt>
                <c:pt idx="6">
                  <c:v>7.0379448965584859E-2</c:v>
                </c:pt>
                <c:pt idx="7">
                  <c:v>9.8414877275549886E-2</c:v>
                </c:pt>
                <c:pt idx="8">
                  <c:v>0.10387946530705625</c:v>
                </c:pt>
                <c:pt idx="9">
                  <c:v>0.10949439487531458</c:v>
                </c:pt>
                <c:pt idx="10">
                  <c:v>0.15259012321469426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280416"/>
        <c:axId val="186283552"/>
      </c:barChart>
      <c:catAx>
        <c:axId val="31016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168816"/>
        <c:crosses val="autoZero"/>
        <c:auto val="1"/>
        <c:lblAlgn val="ctr"/>
        <c:lblOffset val="100"/>
        <c:noMultiLvlLbl val="0"/>
      </c:catAx>
      <c:valAx>
        <c:axId val="310168816"/>
        <c:scaling>
          <c:orientation val="minMax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168032"/>
        <c:crosses val="autoZero"/>
        <c:crossBetween val="between"/>
      </c:valAx>
      <c:valAx>
        <c:axId val="186283552"/>
        <c:scaling>
          <c:orientation val="minMax"/>
          <c:max val="0.30000000000000004"/>
        </c:scaling>
        <c:delete val="0"/>
        <c:axPos val="t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6280416"/>
        <c:crosses val="max"/>
        <c:crossBetween val="between"/>
      </c:valAx>
      <c:catAx>
        <c:axId val="18628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28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77821011673155E-2"/>
          <c:y val="7.59799329786490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Электронная площадка 
Центра реализации</c:v>
                </c:pt>
                <c:pt idx="2">
                  <c:v>ЭП «Аукционный тендерный центр»</c:v>
                </c:pt>
                <c:pt idx="3">
                  <c:v>Всероссийская Электронная 
Торговая Площадка</c:v>
                </c:pt>
                <c:pt idx="4">
                  <c:v>Центр дистанционных торгов</c:v>
                </c:pt>
                <c:pt idx="5">
                  <c:v>uTender</c:v>
                </c:pt>
                <c:pt idx="6">
                  <c:v>Аукцион-центр</c:v>
                </c:pt>
                <c:pt idx="7">
                  <c:v>ООО «Специализированная организация 
по проведению торгов – Южная Электронная 
Торговая Площадка»</c:v>
                </c:pt>
                <c:pt idx="8">
                  <c:v>Межотраслевая торговая 
система «Фабрикант»</c:v>
                </c:pt>
                <c:pt idx="9">
                  <c:v>Межрегиональная Электронная 
Торговая Система</c:v>
                </c:pt>
                <c:pt idx="10">
                  <c:v>Российский аукционный дом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1510</c:v>
                </c:pt>
                <c:pt idx="1">
                  <c:v>210</c:v>
                </c:pt>
                <c:pt idx="2">
                  <c:v>221</c:v>
                </c:pt>
                <c:pt idx="3">
                  <c:v>250</c:v>
                </c:pt>
                <c:pt idx="4">
                  <c:v>290</c:v>
                </c:pt>
                <c:pt idx="5">
                  <c:v>325</c:v>
                </c:pt>
                <c:pt idx="6">
                  <c:v>333</c:v>
                </c:pt>
                <c:pt idx="7">
                  <c:v>357</c:v>
                </c:pt>
                <c:pt idx="8">
                  <c:v>612</c:v>
                </c:pt>
                <c:pt idx="9">
                  <c:v>673</c:v>
                </c:pt>
                <c:pt idx="10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06481552"/>
        <c:axId val="306481944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Электронная площадка 
Центра реализации</c:v>
                </c:pt>
                <c:pt idx="2">
                  <c:v>ЭП «Аукционный тендерный центр»</c:v>
                </c:pt>
                <c:pt idx="3">
                  <c:v>Всероссийская Электронная 
Торговая Площадка</c:v>
                </c:pt>
                <c:pt idx="4">
                  <c:v>Центр дистанционных торгов</c:v>
                </c:pt>
                <c:pt idx="5">
                  <c:v>uTender</c:v>
                </c:pt>
                <c:pt idx="6">
                  <c:v>Аукцион-центр</c:v>
                </c:pt>
                <c:pt idx="7">
                  <c:v>ООО «Специализированная организация 
по проведению торгов – Южная Электронная 
Торговая Площадка»</c:v>
                </c:pt>
                <c:pt idx="8">
                  <c:v>Межотраслевая торговая 
система «Фабрикант»</c:v>
                </c:pt>
                <c:pt idx="9">
                  <c:v>Межрегиональная Электронная 
Торговая Система</c:v>
                </c:pt>
                <c:pt idx="10">
                  <c:v>Российский аукционный дом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0.27519591762347367</c:v>
                </c:pt>
                <c:pt idx="1">
                  <c:v>3.8272279934390377E-2</c:v>
                </c:pt>
                <c:pt idx="2">
                  <c:v>4.0277018407144156E-2</c:v>
                </c:pt>
                <c:pt idx="3">
                  <c:v>4.5562238017131398E-2</c:v>
                </c:pt>
                <c:pt idx="4">
                  <c:v>5.2852196099872427E-2</c:v>
                </c:pt>
                <c:pt idx="5">
                  <c:v>5.9230909422270821E-2</c:v>
                </c:pt>
                <c:pt idx="6">
                  <c:v>6.0688901038819028E-2</c:v>
                </c:pt>
                <c:pt idx="7">
                  <c:v>6.5062875888463642E-2</c:v>
                </c:pt>
                <c:pt idx="8">
                  <c:v>0.11153635866593767</c:v>
                </c:pt>
                <c:pt idx="9">
                  <c:v>0.12265354474211773</c:v>
                </c:pt>
                <c:pt idx="10">
                  <c:v>0.12866776016037909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482728"/>
        <c:axId val="306482336"/>
      </c:barChart>
      <c:catAx>
        <c:axId val="3064815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1944"/>
        <c:crosses val="autoZero"/>
        <c:auto val="1"/>
        <c:lblAlgn val="ctr"/>
        <c:lblOffset val="100"/>
        <c:noMultiLvlLbl val="0"/>
      </c:catAx>
      <c:valAx>
        <c:axId val="306481944"/>
        <c:scaling>
          <c:orientation val="maxMin"/>
          <c:max val="17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1552"/>
        <c:crosses val="autoZero"/>
        <c:crossBetween val="between"/>
      </c:valAx>
      <c:valAx>
        <c:axId val="306482336"/>
        <c:scaling>
          <c:orientation val="maxMin"/>
          <c:max val="0.35000000000000003"/>
          <c:min val="0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2728"/>
        <c:crosses val="max"/>
        <c:crossBetween val="between"/>
      </c:valAx>
      <c:catAx>
        <c:axId val="3064827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06482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15304798962385"/>
          <c:y val="7.7395563029277623E-2"/>
          <c:w val="0.5172268349724766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B2B-Center</c:v>
                </c:pt>
                <c:pt idx="2">
                  <c:v>ООО «Специализированная организация по 
проведению торгов – Южная 
Электронная Торговая Площадка»</c:v>
                </c:pt>
                <c:pt idx="3">
                  <c:v>ЭП «Аукционный тендерный центр»</c:v>
                </c:pt>
                <c:pt idx="4">
                  <c:v>Аукционы Сибири</c:v>
                </c:pt>
                <c:pt idx="5">
                  <c:v>uTender</c:v>
                </c:pt>
                <c:pt idx="6">
                  <c:v>ЗАО «Сбербанк-АСТ»</c:v>
                </c:pt>
                <c:pt idx="7">
                  <c:v>Электронная площадка 
Центра реализации</c:v>
                </c:pt>
                <c:pt idx="8">
                  <c:v>Российский аукционный дом</c:v>
                </c:pt>
                <c:pt idx="9">
                  <c:v>Межотраслевая торговая 
система «Фабрикант»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42688</c:v>
                </c:pt>
                <c:pt idx="1">
                  <c:v>4916</c:v>
                </c:pt>
                <c:pt idx="2">
                  <c:v>5200</c:v>
                </c:pt>
                <c:pt idx="3">
                  <c:v>5291</c:v>
                </c:pt>
                <c:pt idx="4">
                  <c:v>5485</c:v>
                </c:pt>
                <c:pt idx="5">
                  <c:v>12188</c:v>
                </c:pt>
                <c:pt idx="6">
                  <c:v>12801</c:v>
                </c:pt>
                <c:pt idx="7">
                  <c:v>15827</c:v>
                </c:pt>
                <c:pt idx="8">
                  <c:v>20370</c:v>
                </c:pt>
                <c:pt idx="9">
                  <c:v>24475</c:v>
                </c:pt>
                <c:pt idx="10">
                  <c:v>24487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06479592"/>
        <c:axId val="306479984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B2B-Center</c:v>
                </c:pt>
                <c:pt idx="2">
                  <c:v>ООО «Специализированная организация по 
проведению торгов – Южная 
Электронная Торговая Площадка»</c:v>
                </c:pt>
                <c:pt idx="3">
                  <c:v>ЭП «Аукционный тендерный центр»</c:v>
                </c:pt>
                <c:pt idx="4">
                  <c:v>Аукционы Сибири</c:v>
                </c:pt>
                <c:pt idx="5">
                  <c:v>uTender</c:v>
                </c:pt>
                <c:pt idx="6">
                  <c:v>ЗАО «Сбербанк-АСТ»</c:v>
                </c:pt>
                <c:pt idx="7">
                  <c:v>Электронная площадка 
Центра реализации</c:v>
                </c:pt>
                <c:pt idx="8">
                  <c:v>Российский аукционный дом</c:v>
                </c:pt>
                <c:pt idx="9">
                  <c:v>Межотраслевая торговая 
система «Фабрикант»</c:v>
                </c:pt>
                <c:pt idx="10">
                  <c:v>Межрегиональная Электронная 
Торговая Система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0.24571744335973475</c:v>
                </c:pt>
                <c:pt idx="1">
                  <c:v>2.8297108123042918E-2</c:v>
                </c:pt>
                <c:pt idx="2">
                  <c:v>2.9931847485724812E-2</c:v>
                </c:pt>
                <c:pt idx="3">
                  <c:v>3.0455654816724995E-2</c:v>
                </c:pt>
                <c:pt idx="4">
                  <c:v>3.157234297292319E-2</c:v>
                </c:pt>
                <c:pt idx="5">
                  <c:v>7.0155645606925762E-2</c:v>
                </c:pt>
                <c:pt idx="6">
                  <c:v>7.3684149935531407E-2</c:v>
                </c:pt>
                <c:pt idx="7">
                  <c:v>9.1102182722416658E-2</c:v>
                </c:pt>
                <c:pt idx="8">
                  <c:v>0.11725225640081047</c:v>
                </c:pt>
                <c:pt idx="9">
                  <c:v>0.1408811475409836</c:v>
                </c:pt>
                <c:pt idx="10">
                  <c:v>0.14095022103518143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6480768"/>
        <c:axId val="306480376"/>
      </c:barChart>
      <c:catAx>
        <c:axId val="306479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79984"/>
        <c:crosses val="autoZero"/>
        <c:auto val="1"/>
        <c:lblAlgn val="ctr"/>
        <c:lblOffset val="100"/>
        <c:noMultiLvlLbl val="0"/>
      </c:catAx>
      <c:valAx>
        <c:axId val="30647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79592"/>
        <c:crosses val="autoZero"/>
        <c:crossBetween val="between"/>
      </c:valAx>
      <c:valAx>
        <c:axId val="306480376"/>
        <c:scaling>
          <c:orientation val="minMax"/>
          <c:max val="0.30000000000000004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0768"/>
        <c:crosses val="max"/>
        <c:crossBetween val="between"/>
      </c:valAx>
      <c:catAx>
        <c:axId val="30648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6480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0492866407263E-2"/>
          <c:y val="7.5979932978649023E-2"/>
          <c:w val="0.54472359243032364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Аукционы Сибири</c:v>
                </c:pt>
                <c:pt idx="1">
                  <c:v>«Системы Электронных Торгов»</c:v>
                </c:pt>
                <c:pt idx="2">
                  <c:v>АКОСТА info</c:v>
                </c:pt>
                <c:pt idx="3">
                  <c:v>ООО «Специализированная организация по 
проведению торгов – Южная 
Электронная Торговая Площадка»</c:v>
                </c:pt>
                <c:pt idx="4">
                  <c:v>Банкротство РТ</c:v>
                </c:pt>
                <c:pt idx="5">
                  <c:v>«Региональная Торговая площадка»</c:v>
                </c:pt>
                <c:pt idx="6">
                  <c:v>Электронная торговая 
площадка «Профит»</c:v>
                </c:pt>
                <c:pt idx="7">
                  <c:v>Аукцион-центр</c:v>
                </c:pt>
                <c:pt idx="8">
                  <c:v>Всероссийская Электронная 
Торговая Площадка</c:v>
                </c:pt>
                <c:pt idx="9">
                  <c:v>«Электронная торговая 
площадка ELECTRO-TORGI.RU»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0.18402154398563733</c:v>
                </c:pt>
                <c:pt idx="1">
                  <c:v>0.19377990430622011</c:v>
                </c:pt>
                <c:pt idx="2">
                  <c:v>0.20540540540540542</c:v>
                </c:pt>
                <c:pt idx="3">
                  <c:v>0.23486842105263159</c:v>
                </c:pt>
                <c:pt idx="4">
                  <c:v>0.25</c:v>
                </c:pt>
                <c:pt idx="5">
                  <c:v>0.26795580110497236</c:v>
                </c:pt>
                <c:pt idx="6">
                  <c:v>0.27358490566037735</c:v>
                </c:pt>
                <c:pt idx="7">
                  <c:v>0.29390997352162401</c:v>
                </c:pt>
                <c:pt idx="8">
                  <c:v>0.30193236714975846</c:v>
                </c:pt>
                <c:pt idx="9">
                  <c:v>0.30864197530864196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06483904"/>
        <c:axId val="306484296"/>
      </c:barChart>
      <c:catAx>
        <c:axId val="3064839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4296"/>
        <c:crosses val="autoZero"/>
        <c:auto val="1"/>
        <c:lblAlgn val="ctr"/>
        <c:lblOffset val="100"/>
        <c:noMultiLvlLbl val="0"/>
      </c:catAx>
      <c:valAx>
        <c:axId val="306484296"/>
        <c:scaling>
          <c:orientation val="maxMin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64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03939557474366E-2"/>
          <c:y val="0.18448115224880532"/>
          <c:w val="0.95250944414463035"/>
          <c:h val="0.41594706292898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лотов по торгам, признанным состоявшимися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937515097403078E-18"/>
                  <c:y val="-4.2902593546234585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F9-4D43-AF0C-39E30A74729B}"/>
                </c:ext>
              </c:extLst>
            </c:dLbl>
            <c:dLbl>
              <c:idx val="1"/>
              <c:layout>
                <c:manualLayout>
                  <c:x val="0"/>
                  <c:y val="-1.287077806387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9-4D43-AF0C-39E30A74729B}"/>
                </c:ext>
              </c:extLst>
            </c:dLbl>
            <c:dLbl>
              <c:idx val="2"/>
              <c:layout>
                <c:manualLayout>
                  <c:x val="-3.9575006038961231E-17"/>
                  <c:y val="-8.5805187092467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F9-4D43-AF0C-39E30A74729B}"/>
                </c:ext>
              </c:extLst>
            </c:dLbl>
            <c:dLbl>
              <c:idx val="3"/>
              <c:layout>
                <c:manualLayout>
                  <c:x val="0"/>
                  <c:y val="-1.287077806387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F9-4D43-AF0C-39E30A74729B}"/>
                </c:ext>
              </c:extLst>
            </c:dLbl>
            <c:dLbl>
              <c:idx val="4"/>
              <c:layout>
                <c:manualLayout>
                  <c:x val="0"/>
                  <c:y val="-2.14512967731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F9-4D43-AF0C-39E30A74729B}"/>
                </c:ext>
              </c:extLst>
            </c:dLbl>
            <c:dLbl>
              <c:idx val="5"/>
              <c:layout>
                <c:manualLayout>
                  <c:x val="-1.5830002415584492E-16"/>
                  <c:y val="-1.287077806387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F9-4D43-AF0C-39E30A74729B}"/>
                </c:ext>
              </c:extLst>
            </c:dLbl>
            <c:dLbl>
              <c:idx val="6"/>
              <c:layout>
                <c:manualLayout>
                  <c:x val="0"/>
                  <c:y val="-8.5805187092467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F9-4D43-AF0C-39E30A7472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407</c:v>
                </c:pt>
                <c:pt idx="1">
                  <c:v>4644</c:v>
                </c:pt>
                <c:pt idx="2">
                  <c:v>4857</c:v>
                </c:pt>
                <c:pt idx="3">
                  <c:v>5240</c:v>
                </c:pt>
                <c:pt idx="4">
                  <c:v>9101</c:v>
                </c:pt>
                <c:pt idx="5">
                  <c:v>4807</c:v>
                </c:pt>
                <c:pt idx="6">
                  <c:v>7488</c:v>
                </c:pt>
                <c:pt idx="7">
                  <c:v>5487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9-4D43-AF0C-39E30A7472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лотов по торгам, признанным несостоявшимися</c:v>
                </c:pt>
              </c:strCache>
            </c:strRef>
          </c:tx>
          <c:spPr>
            <a:solidFill>
              <a:srgbClr val="096F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759848893685915E-3"/>
                  <c:y val="-5.11635386059157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9-4D43-AF0C-39E30A74729B}"/>
                </c:ext>
              </c:extLst>
            </c:dLbl>
            <c:dLbl>
              <c:idx val="1"/>
              <c:layout>
                <c:manualLayout>
                  <c:x val="0"/>
                  <c:y val="-1.6468515239204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F9-4D43-AF0C-39E30A74729B}"/>
                </c:ext>
              </c:extLst>
            </c:dLbl>
            <c:dLbl>
              <c:idx val="3"/>
              <c:layout>
                <c:manualLayout>
                  <c:x val="-7.9150012077922462E-17"/>
                  <c:y val="-2.0789515822273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9-4D43-AF0C-39E30A7472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1348</c:v>
                </c:pt>
                <c:pt idx="1">
                  <c:v>19355</c:v>
                </c:pt>
                <c:pt idx="2">
                  <c:v>15741</c:v>
                </c:pt>
                <c:pt idx="3">
                  <c:v>13281</c:v>
                </c:pt>
                <c:pt idx="4">
                  <c:v>18090</c:v>
                </c:pt>
                <c:pt idx="5">
                  <c:v>19754</c:v>
                </c:pt>
                <c:pt idx="6">
                  <c:v>39779</c:v>
                </c:pt>
                <c:pt idx="7">
                  <c:v>28420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9-4D43-AF0C-39E30A74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10208400"/>
        <c:axId val="310215064"/>
      </c:barChart>
      <c:catAx>
        <c:axId val="31020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215064"/>
        <c:crosses val="autoZero"/>
        <c:auto val="1"/>
        <c:lblAlgn val="ctr"/>
        <c:lblOffset val="100"/>
        <c:noMultiLvlLbl val="0"/>
      </c:catAx>
      <c:valAx>
        <c:axId val="310215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20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10940760035864"/>
          <c:y val="3.2855954711076371E-2"/>
          <c:w val="0.57689059239964136"/>
          <c:h val="0.11300070198101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1746649373107"/>
          <c:y val="7.7395563029277623E-2"/>
          <c:w val="0.69016241646836951"/>
          <c:h val="0.7892163500739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«Property Trade»</c:v>
                </c:pt>
                <c:pt idx="1">
                  <c:v>МФБ</c:v>
                </c:pt>
                <c:pt idx="2">
                  <c:v>Электронная площадка ЭСП</c:v>
                </c:pt>
                <c:pt idx="3">
                  <c:v>Единая торговая электронная площадка</c:v>
                </c:pt>
                <c:pt idx="4">
                  <c:v>Банкротство РТ</c:v>
                </c:pt>
                <c:pt idx="5">
                  <c:v>«ТЕНДЕР ГАРАНТ»</c:v>
                </c:pt>
                <c:pt idx="6">
                  <c:v>ЭТП «Агенда»</c:v>
                </c:pt>
                <c:pt idx="7">
                  <c:v>«Электрон-Март»</c:v>
                </c:pt>
                <c:pt idx="8">
                  <c:v>Электронная торговая площадка «Евразийская торговая площадка»</c:v>
                </c:pt>
                <c:pt idx="9">
                  <c:v>Межрегиональная Электронная 
Торговая Площадка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0.25672371638141811</c:v>
                </c:pt>
                <c:pt idx="1">
                  <c:v>0.25787106446776614</c:v>
                </c:pt>
                <c:pt idx="2">
                  <c:v>0.25933848938621029</c:v>
                </c:pt>
                <c:pt idx="3">
                  <c:v>0.29807692307692307</c:v>
                </c:pt>
                <c:pt idx="4">
                  <c:v>0.31679389312977096</c:v>
                </c:pt>
                <c:pt idx="5">
                  <c:v>0.33359133126934987</c:v>
                </c:pt>
                <c:pt idx="6">
                  <c:v>0.34252873563218389</c:v>
                </c:pt>
                <c:pt idx="7">
                  <c:v>0.42857142857142855</c:v>
                </c:pt>
                <c:pt idx="8">
                  <c:v>0.81794453507340947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5879176"/>
        <c:axId val="315879568"/>
      </c:barChart>
      <c:catAx>
        <c:axId val="315879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79568"/>
        <c:crosses val="autoZero"/>
        <c:auto val="1"/>
        <c:lblAlgn val="ctr"/>
        <c:lblOffset val="100"/>
        <c:noMultiLvlLbl val="0"/>
      </c:catAx>
      <c:valAx>
        <c:axId val="3158795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7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62141405476068"/>
          <c:y val="7.5243158191417261E-2"/>
          <c:w val="0.63395835248220445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dLbl>
              <c:idx val="1"/>
              <c:layout>
                <c:manualLayout>
                  <c:x val="3.2425421530479899E-2"/>
                  <c:y val="-1.57841198048104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EB-40B8-B3FA-F53446B385D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«Новые информационные сервисы»</c:v>
                </c:pt>
                <c:pt idx="2">
                  <c:v>ЭТП «Аукционный 
тендерный центр»</c:v>
                </c:pt>
                <c:pt idx="3">
                  <c:v>B2B-Center</c:v>
                </c:pt>
                <c:pt idx="4">
                  <c:v>uTender</c:v>
                </c:pt>
                <c:pt idx="5">
                  <c:v>Межотраслевая торговая 
система «Фабрикант»</c:v>
                </c:pt>
                <c:pt idx="6">
                  <c:v>Электронная площадка 
Центра реализации</c:v>
                </c:pt>
                <c:pt idx="7">
                  <c:v>Российский аукционный дом</c:v>
                </c:pt>
                <c:pt idx="8">
                  <c:v>ЗАО «Сбербанк-АСТ»</c:v>
                </c:pt>
                <c:pt idx="9">
                  <c:v>Межрегиональная Электронная 
Торговая Система</c:v>
                </c:pt>
                <c:pt idx="10">
                  <c:v>Центр дистанционных 
торгов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_(* #,##0.00_);_(* \(#,##0.00\);_(* &quot;-&quot;??_);_(@_)">
                  <c:v>138.77003637004975</c:v>
                </c:pt>
                <c:pt idx="1">
                  <c:v>13.922473672919999</c:v>
                </c:pt>
                <c:pt idx="2">
                  <c:v>14.875363195530001</c:v>
                </c:pt>
                <c:pt idx="3">
                  <c:v>18.572723603070006</c:v>
                </c:pt>
                <c:pt idx="4">
                  <c:v>27.478529022929997</c:v>
                </c:pt>
                <c:pt idx="5">
                  <c:v>43.686601211110002</c:v>
                </c:pt>
                <c:pt idx="6">
                  <c:v>48.76519191085</c:v>
                </c:pt>
                <c:pt idx="7">
                  <c:v>53.38693508822</c:v>
                </c:pt>
                <c:pt idx="8">
                  <c:v>62.542499768070002</c:v>
                </c:pt>
                <c:pt idx="9">
                  <c:v>79.043357022500004</c:v>
                </c:pt>
                <c:pt idx="10">
                  <c:v>213.20297894516997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5880744"/>
        <c:axId val="315881136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"/>
              <c:layout>
                <c:manualLayout>
                  <c:x val="1.1151110974941283E-2"/>
                  <c:y val="-2.36764532164641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B-40B8-B3FA-F53446B385D1}"/>
                </c:ext>
              </c:extLst>
            </c:dLbl>
            <c:dLbl>
              <c:idx val="2"/>
              <c:layout>
                <c:manualLayout>
                  <c:x val="-2.68938658932225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B-40B8-B3FA-F53446B385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«Новые информационные сервисы»</c:v>
                </c:pt>
                <c:pt idx="2">
                  <c:v>ЭТП «Аукционный 
тендерный центр»</c:v>
                </c:pt>
                <c:pt idx="3">
                  <c:v>B2B-Center</c:v>
                </c:pt>
                <c:pt idx="4">
                  <c:v>uTender</c:v>
                </c:pt>
                <c:pt idx="5">
                  <c:v>Межотраслевая торговая 
система «Фабрикант»</c:v>
                </c:pt>
                <c:pt idx="6">
                  <c:v>Электронная площадка 
Центра реализации</c:v>
                </c:pt>
                <c:pt idx="7">
                  <c:v>Российский аукционный дом</c:v>
                </c:pt>
                <c:pt idx="8">
                  <c:v>ЗАО «Сбербанк-АСТ»</c:v>
                </c:pt>
                <c:pt idx="9">
                  <c:v>Межрегиональная Электронная 
Торговая Система</c:v>
                </c:pt>
                <c:pt idx="10">
                  <c:v>Центр дистанционных 
торгов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0.19428866573660011</c:v>
                </c:pt>
                <c:pt idx="1">
                  <c:v>1.9492528102041884E-2</c:v>
                </c:pt>
                <c:pt idx="2">
                  <c:v>2.082664632226482E-2</c:v>
                </c:pt>
                <c:pt idx="3">
                  <c:v>2.6003233711870199E-2</c:v>
                </c:pt>
                <c:pt idx="4">
                  <c:v>3.8472042523884198E-2</c:v>
                </c:pt>
                <c:pt idx="5">
                  <c:v>6.1164583377636091E-2</c:v>
                </c:pt>
                <c:pt idx="6">
                  <c:v>6.8274998829597089E-2</c:v>
                </c:pt>
                <c:pt idx="7">
                  <c:v>7.4745792804990566E-2</c:v>
                </c:pt>
                <c:pt idx="8">
                  <c:v>8.7564283685613517E-2</c:v>
                </c:pt>
                <c:pt idx="9">
                  <c:v>0.11066674602787481</c:v>
                </c:pt>
                <c:pt idx="10">
                  <c:v>0.29850047887762665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5881920"/>
        <c:axId val="315881528"/>
      </c:barChart>
      <c:catAx>
        <c:axId val="315880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1136"/>
        <c:crosses val="autoZero"/>
        <c:auto val="1"/>
        <c:lblAlgn val="ctr"/>
        <c:lblOffset val="100"/>
        <c:noMultiLvlLbl val="0"/>
      </c:catAx>
      <c:valAx>
        <c:axId val="315881136"/>
        <c:scaling>
          <c:orientation val="minMax"/>
          <c:max val="220"/>
          <c:min val="0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0744"/>
        <c:crosses val="autoZero"/>
        <c:crossBetween val="between"/>
      </c:valAx>
      <c:valAx>
        <c:axId val="31588152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1920"/>
        <c:crosses val="max"/>
        <c:crossBetween val="between"/>
      </c:valAx>
      <c:catAx>
        <c:axId val="31588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5881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99785192220625E-2"/>
          <c:y val="7.5979932978649023E-2"/>
          <c:w val="0.54256734445159338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uTender</c:v>
                </c:pt>
                <c:pt idx="2">
                  <c:v>«ЭТП ELECTRO-TORGI.RU»</c:v>
                </c:pt>
                <c:pt idx="3">
                  <c:v>«Новые информационные 
сервисы»</c:v>
                </c:pt>
                <c:pt idx="4">
                  <c:v>Аукционы Сибири</c:v>
                </c:pt>
                <c:pt idx="5">
                  <c:v>Всероссийская Электронная 
Торговая Площадка</c:v>
                </c:pt>
                <c:pt idx="6">
                  <c:v>Электронная площадка 
Центра реализации</c:v>
                </c:pt>
                <c:pt idx="7">
                  <c:v>Центр дистанционных торгов</c:v>
                </c:pt>
                <c:pt idx="8">
                  <c:v>Межрегиональная Электронная 
Торговая Система</c:v>
                </c:pt>
                <c:pt idx="9">
                  <c:v>Межотраслевая торговая 
система «Фабрикант»</c:v>
                </c:pt>
                <c:pt idx="10">
                  <c:v>Российский аукционный дом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_-* #,##0.0_р_._-;\-* #,##0.0_р_._-;_-* &quot;-&quot;??_р_._-;_-@_-">
                  <c:v>3.4603601767499992</c:v>
                </c:pt>
                <c:pt idx="1">
                  <c:v>0.34255029675999998</c:v>
                </c:pt>
                <c:pt idx="2">
                  <c:v>0.37992068890000003</c:v>
                </c:pt>
                <c:pt idx="3">
                  <c:v>0.39367693096</c:v>
                </c:pt>
                <c:pt idx="4">
                  <c:v>0.43394682247999999</c:v>
                </c:pt>
                <c:pt idx="5">
                  <c:v>0.48234645433000001</c:v>
                </c:pt>
                <c:pt idx="6">
                  <c:v>0.76596234227999993</c:v>
                </c:pt>
                <c:pt idx="7">
                  <c:v>0.81067195880999998</c:v>
                </c:pt>
                <c:pt idx="8">
                  <c:v>1.0709751869300002</c:v>
                </c:pt>
                <c:pt idx="9">
                  <c:v>1.2328034362199998</c:v>
                </c:pt>
                <c:pt idx="10">
                  <c:v>3.6320663610400001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5882704"/>
        <c:axId val="315883096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57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1B-4766-9AC3-7FB46889EF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</c:v>
                </c:pt>
                <c:pt idx="1">
                  <c:v>uTender</c:v>
                </c:pt>
                <c:pt idx="2">
                  <c:v>«ЭТП ELECTRO-TORGI.RU»</c:v>
                </c:pt>
                <c:pt idx="3">
                  <c:v>«Новые информационные 
сервисы»</c:v>
                </c:pt>
                <c:pt idx="4">
                  <c:v>Аукционы Сибири</c:v>
                </c:pt>
                <c:pt idx="5">
                  <c:v>Всероссийская Электронная 
Торговая Площадка</c:v>
                </c:pt>
                <c:pt idx="6">
                  <c:v>Электронная площадка 
Центра реализации</c:v>
                </c:pt>
                <c:pt idx="7">
                  <c:v>Центр дистанционных торгов</c:v>
                </c:pt>
                <c:pt idx="8">
                  <c:v>Межрегиональная Электронная 
Торговая Система</c:v>
                </c:pt>
                <c:pt idx="9">
                  <c:v>Межотраслевая торговая 
система «Фабрикант»</c:v>
                </c:pt>
                <c:pt idx="10">
                  <c:v>Российский аукционный дом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0.26607347187830493</c:v>
                </c:pt>
                <c:pt idx="1">
                  <c:v>2.6339323682045054E-2</c:v>
                </c:pt>
                <c:pt idx="2">
                  <c:v>2.9212802012119454E-2</c:v>
                </c:pt>
                <c:pt idx="3">
                  <c:v>3.0270544818632793E-2</c:v>
                </c:pt>
                <c:pt idx="4">
                  <c:v>3.3366971000184938E-2</c:v>
                </c:pt>
                <c:pt idx="5">
                  <c:v>3.7088507899865793E-2</c:v>
                </c:pt>
                <c:pt idx="6">
                  <c:v>5.8896256264829354E-2</c:v>
                </c:pt>
                <c:pt idx="7">
                  <c:v>6.2334061085383502E-2</c:v>
                </c:pt>
                <c:pt idx="8">
                  <c:v>8.2349256067793766E-2</c:v>
                </c:pt>
                <c:pt idx="9">
                  <c:v>9.479252842593848E-2</c:v>
                </c:pt>
                <c:pt idx="10">
                  <c:v>0.27927627686490197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5883880"/>
        <c:axId val="315883488"/>
      </c:barChart>
      <c:catAx>
        <c:axId val="3158827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3096"/>
        <c:crosses val="autoZero"/>
        <c:auto val="1"/>
        <c:lblAlgn val="ctr"/>
        <c:lblOffset val="100"/>
        <c:noMultiLvlLbl val="0"/>
      </c:catAx>
      <c:valAx>
        <c:axId val="315883096"/>
        <c:scaling>
          <c:orientation val="maxMin"/>
          <c:max val="3.7"/>
          <c:min val="0"/>
        </c:scaling>
        <c:delete val="0"/>
        <c:axPos val="b"/>
        <c:numFmt formatCode="_-* #,##0.0_р_._-;\-* #,##0.0_р_._-;_-* &quot;-&quot;??_р_._-;_-@_-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2704"/>
        <c:crosses val="autoZero"/>
        <c:crossBetween val="between"/>
      </c:valAx>
      <c:valAx>
        <c:axId val="315883488"/>
        <c:scaling>
          <c:orientation val="maxMin"/>
          <c:min val="0"/>
        </c:scaling>
        <c:delete val="0"/>
        <c:axPos val="t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3880"/>
        <c:crosses val="max"/>
        <c:crossBetween val="between"/>
      </c:valAx>
      <c:catAx>
        <c:axId val="3158838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5883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05731465683027"/>
          <c:y val="7.5243158191417261E-2"/>
          <c:w val="0.61934174424181432"/>
          <c:h val="0.7892163500739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Арбитат</c:v>
                </c:pt>
                <c:pt idx="1">
                  <c:v>Бизнес-Групп</c:v>
                </c:pt>
                <c:pt idx="2">
                  <c:v>МЕТА-ИНВЕСТ</c:v>
                </c:pt>
                <c:pt idx="3">
                  <c:v>«Property Trade»</c:v>
                </c:pt>
                <c:pt idx="4">
                  <c:v>РИД</c:v>
                </c:pt>
                <c:pt idx="5">
                  <c:v>UralBidIn</c:v>
                </c:pt>
                <c:pt idx="6">
                  <c:v>Банкротство РТ</c:v>
                </c:pt>
                <c:pt idx="7">
                  <c:v>«ТЕНДЕР ГАРАНТ»</c:v>
                </c:pt>
                <c:pt idx="8">
                  <c:v>Межрегиональный Тендер</c:v>
                </c:pt>
                <c:pt idx="9">
                  <c:v>Центр дистанционных 
торгов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9.0606635068279591</c:v>
                </c:pt>
                <c:pt idx="1">
                  <c:v>11.988299025</c:v>
                </c:pt>
                <c:pt idx="2">
                  <c:v>12.020269307068586</c:v>
                </c:pt>
                <c:pt idx="3">
                  <c:v>12.5261765712381</c:v>
                </c:pt>
                <c:pt idx="4">
                  <c:v>12.978973113076924</c:v>
                </c:pt>
                <c:pt idx="5">
                  <c:v>21.359609833435581</c:v>
                </c:pt>
                <c:pt idx="6">
                  <c:v>23.320393203373488</c:v>
                </c:pt>
                <c:pt idx="7">
                  <c:v>30.220226224733175</c:v>
                </c:pt>
                <c:pt idx="8">
                  <c:v>56.994605999999997</c:v>
                </c:pt>
                <c:pt idx="9">
                  <c:v>65.040567097367287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5885056"/>
        <c:axId val="315885448"/>
      </c:barChart>
      <c:catAx>
        <c:axId val="31588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5448"/>
        <c:crosses val="autoZero"/>
        <c:auto val="1"/>
        <c:lblAlgn val="ctr"/>
        <c:lblOffset val="100"/>
        <c:noMultiLvlLbl val="0"/>
      </c:catAx>
      <c:valAx>
        <c:axId val="31588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0492866407263E-2"/>
          <c:y val="7.5979932978649023E-2"/>
          <c:w val="0.54472359243032364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АКОСТА info</c:v>
                </c:pt>
                <c:pt idx="1">
                  <c:v>«ЭТП ELECTRO-TORGI.RU»</c:v>
                </c:pt>
                <c:pt idx="2">
                  <c:v>Российский аукционный дом</c:v>
                </c:pt>
                <c:pt idx="3">
                  <c:v>Аукционы Дальнего Востока</c:v>
                </c:pt>
                <c:pt idx="4">
                  <c:v>Уральская электронная 
торговая площадка</c:v>
                </c:pt>
                <c:pt idx="5">
                  <c:v>ТендерСтандарт</c:v>
                </c:pt>
                <c:pt idx="6">
                  <c:v>АИСТ</c:v>
                </c:pt>
                <c:pt idx="7">
                  <c:v>ЭП «Система Электронных 
Торгов Имуществом» (СЭЛТИМ)</c:v>
                </c:pt>
                <c:pt idx="8">
                  <c:v>Банкротство РТ</c:v>
                </c:pt>
                <c:pt idx="9">
                  <c:v>Электронная торговая 
площадка «Регион»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3.820935932631579</c:v>
                </c:pt>
                <c:pt idx="1">
                  <c:v>5.0656091853333338</c:v>
                </c:pt>
                <c:pt idx="2">
                  <c:v>5.144569916487252</c:v>
                </c:pt>
                <c:pt idx="3">
                  <c:v>5.2825067699999995</c:v>
                </c:pt>
                <c:pt idx="4">
                  <c:v>5.4746953178571438</c:v>
                </c:pt>
                <c:pt idx="5">
                  <c:v>5.8027666666666669</c:v>
                </c:pt>
                <c:pt idx="6">
                  <c:v>8.8757999999999999</c:v>
                </c:pt>
                <c:pt idx="7">
                  <c:v>21.194983727777778</c:v>
                </c:pt>
                <c:pt idx="8">
                  <c:v>23.386328035714286</c:v>
                </c:pt>
                <c:pt idx="9">
                  <c:v>30.140670666666665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15886232"/>
        <c:axId val="315886624"/>
      </c:barChart>
      <c:catAx>
        <c:axId val="3158862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6624"/>
        <c:crosses val="autoZero"/>
        <c:auto val="1"/>
        <c:lblAlgn val="ctr"/>
        <c:lblOffset val="100"/>
        <c:noMultiLvlLbl val="0"/>
      </c:catAx>
      <c:valAx>
        <c:axId val="3158866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88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0492866407263E-2"/>
          <c:y val="7.5979932978649023E-2"/>
          <c:w val="0.54472359243032364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Межрегиональная Электронная 
Торговая Система</c:v>
                </c:pt>
                <c:pt idx="1">
                  <c:v>«ТЕНДЕР ГАРАНТ»</c:v>
                </c:pt>
                <c:pt idx="2">
                  <c:v>Аукционы Сибири</c:v>
                </c:pt>
                <c:pt idx="3">
                  <c:v>Центр дистанционных торгов</c:v>
                </c:pt>
                <c:pt idx="4">
                  <c:v>«RUSSIA OnLine»</c:v>
                </c:pt>
                <c:pt idx="5">
                  <c:v>«Электронная площадка 
«Вердиктъ»</c:v>
                </c:pt>
                <c:pt idx="6">
                  <c:v>ЗАО «Сбербанк-АСТ»</c:v>
                </c:pt>
                <c:pt idx="7">
                  <c:v>Сибирская торговая площадка</c:v>
                </c:pt>
                <c:pt idx="8">
                  <c:v>Уральская электронная 
торговая площадка</c:v>
                </c:pt>
                <c:pt idx="9">
                  <c:v>«Региональная торговая 
площадка»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66.180000000000007</c:v>
                </c:pt>
                <c:pt idx="1">
                  <c:v>83.03</c:v>
                </c:pt>
                <c:pt idx="2">
                  <c:v>90.75</c:v>
                </c:pt>
                <c:pt idx="3">
                  <c:v>96.14</c:v>
                </c:pt>
                <c:pt idx="4">
                  <c:v>183.69</c:v>
                </c:pt>
                <c:pt idx="5">
                  <c:v>186.32</c:v>
                </c:pt>
                <c:pt idx="6">
                  <c:v>267.97000000000003</c:v>
                </c:pt>
                <c:pt idx="7">
                  <c:v>273.20999999999998</c:v>
                </c:pt>
                <c:pt idx="8">
                  <c:v>308.02</c:v>
                </c:pt>
                <c:pt idx="9">
                  <c:v>411.61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183168"/>
        <c:axId val="191183560"/>
      </c:barChart>
      <c:catAx>
        <c:axId val="1911831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3560"/>
        <c:crosses val="autoZero"/>
        <c:auto val="1"/>
        <c:lblAlgn val="ctr"/>
        <c:lblOffset val="100"/>
        <c:noMultiLvlLbl val="0"/>
      </c:catAx>
      <c:valAx>
        <c:axId val="1911835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18158236056"/>
          <c:y val="7.7395563029277623E-2"/>
          <c:w val="0.75058365758754864"/>
          <c:h val="0.7892163500739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Электронная площадка ЭСП</c:v>
                </c:pt>
                <c:pt idx="1">
                  <c:v>МЕТА-ИНВЕСТ</c:v>
                </c:pt>
                <c:pt idx="2">
                  <c:v>Альфалот</c:v>
                </c:pt>
                <c:pt idx="3">
                  <c:v>«Региональная Торговая площадка»</c:v>
                </c:pt>
                <c:pt idx="4">
                  <c:v>АКОСТА info</c:v>
                </c:pt>
                <c:pt idx="5">
                  <c:v>«RUSSIA OnLine»</c:v>
                </c:pt>
                <c:pt idx="6">
                  <c:v>«Электрон-Март»</c:v>
                </c:pt>
                <c:pt idx="7">
                  <c:v>Электронная торговая площадка «Профит»</c:v>
                </c:pt>
                <c:pt idx="8">
                  <c:v>Центр дистанционных торгов</c:v>
                </c:pt>
                <c:pt idx="9">
                  <c:v>Банкротство 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135.69136363636366</c:v>
                </c:pt>
                <c:pt idx="1">
                  <c:v>147.0043478260869</c:v>
                </c:pt>
                <c:pt idx="2">
                  <c:v>150.02190476190475</c:v>
                </c:pt>
                <c:pt idx="3">
                  <c:v>165.98846153846154</c:v>
                </c:pt>
                <c:pt idx="4">
                  <c:v>168.66809523809522</c:v>
                </c:pt>
                <c:pt idx="5">
                  <c:v>245.51920000000001</c:v>
                </c:pt>
                <c:pt idx="6">
                  <c:v>341.42</c:v>
                </c:pt>
                <c:pt idx="7">
                  <c:v>395.24699999999996</c:v>
                </c:pt>
                <c:pt idx="8">
                  <c:v>399.84846153846161</c:v>
                </c:pt>
                <c:pt idx="9">
                  <c:v>550.08500000000004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184344"/>
        <c:axId val="191184736"/>
      </c:barChart>
      <c:catAx>
        <c:axId val="191184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4736"/>
        <c:crosses val="autoZero"/>
        <c:auto val="1"/>
        <c:lblAlgn val="ctr"/>
        <c:lblOffset val="100"/>
        <c:noMultiLvlLbl val="0"/>
      </c:catAx>
      <c:valAx>
        <c:axId val="1911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20492866407263E-2"/>
          <c:y val="7.5979932978649023E-2"/>
          <c:w val="0.54472359243032364"/>
          <c:h val="0.88176971653308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Объединенная Торговая Площадка</c:v>
                </c:pt>
                <c:pt idx="1">
                  <c:v>ООО «Специализированная организация по 
проведению торгов – Южная 
Электронная Торговая Площадка»</c:v>
                </c:pt>
                <c:pt idx="2">
                  <c:v>МЕТА-ИНВЕСТ</c:v>
                </c:pt>
                <c:pt idx="3">
                  <c:v>«RUSSIA OnLine»</c:v>
                </c:pt>
                <c:pt idx="4">
                  <c:v>«Региональная Торговая площадка»</c:v>
                </c:pt>
                <c:pt idx="5">
                  <c:v>ЗАО «Сбербанк-АСТ»</c:v>
                </c:pt>
                <c:pt idx="6">
                  <c:v>Альфалот</c:v>
                </c:pt>
                <c:pt idx="7">
                  <c:v>Всероссийская Электронная 
Торговая Площадка</c:v>
                </c:pt>
                <c:pt idx="8">
                  <c:v>«ЭТП ELECTRO-TORGI.RU»</c:v>
                </c:pt>
                <c:pt idx="9">
                  <c:v>Единая торговая электронная площадка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-86.3</c:v>
                </c:pt>
                <c:pt idx="1">
                  <c:v>-90.33</c:v>
                </c:pt>
                <c:pt idx="2">
                  <c:v>-91.54</c:v>
                </c:pt>
                <c:pt idx="3">
                  <c:v>-94.29</c:v>
                </c:pt>
                <c:pt idx="4">
                  <c:v>-94.72</c:v>
                </c:pt>
                <c:pt idx="5">
                  <c:v>-94.855000000000004</c:v>
                </c:pt>
                <c:pt idx="6">
                  <c:v>-94.86</c:v>
                </c:pt>
                <c:pt idx="7">
                  <c:v>-97.04</c:v>
                </c:pt>
                <c:pt idx="8">
                  <c:v>-98.91</c:v>
                </c:pt>
                <c:pt idx="9">
                  <c:v>-98.99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185912"/>
        <c:axId val="191186304"/>
      </c:barChart>
      <c:catAx>
        <c:axId val="191185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6304"/>
        <c:crosses val="autoZero"/>
        <c:auto val="1"/>
        <c:lblAlgn val="ctr"/>
        <c:lblOffset val="100"/>
        <c:noMultiLvlLbl val="0"/>
      </c:catAx>
      <c:valAx>
        <c:axId val="1911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19930825767399"/>
          <c:y val="7.7395563029277623E-2"/>
          <c:w val="0.66609390265905466"/>
          <c:h val="0.7892163500739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B8-46D6-8868-3AB36995BD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«Новые информационные 
сервисы»</c:v>
                </c:pt>
                <c:pt idx="1">
                  <c:v>Владимирский Тендерный 
Центр</c:v>
                </c:pt>
                <c:pt idx="2">
                  <c:v>Балтийская электронная 
площадка</c:v>
                </c:pt>
                <c:pt idx="3">
                  <c:v>Электронная площадка №1</c:v>
                </c:pt>
                <c:pt idx="4">
                  <c:v>«ТЕНДЕР ГАРАНТ»</c:v>
                </c:pt>
                <c:pt idx="5">
                  <c:v>РИД</c:v>
                </c:pt>
                <c:pt idx="6">
                  <c:v>ЭТС24</c:v>
                </c:pt>
                <c:pt idx="7">
                  <c:v>«Property Trade»</c:v>
                </c:pt>
                <c:pt idx="8">
                  <c:v>Бизнес-Групп</c:v>
                </c:pt>
                <c:pt idx="9">
                  <c:v>Межрегиональный Тендер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-79.221999999999994</c:v>
                </c:pt>
                <c:pt idx="1">
                  <c:v>-79.358000000000004</c:v>
                </c:pt>
                <c:pt idx="2">
                  <c:v>-80.51384615384616</c:v>
                </c:pt>
                <c:pt idx="3">
                  <c:v>-81.739999999999995</c:v>
                </c:pt>
                <c:pt idx="4">
                  <c:v>-82.325454545454534</c:v>
                </c:pt>
                <c:pt idx="5">
                  <c:v>-83.397999999999996</c:v>
                </c:pt>
                <c:pt idx="6">
                  <c:v>-84.21</c:v>
                </c:pt>
                <c:pt idx="7">
                  <c:v>-86.377083333333346</c:v>
                </c:pt>
                <c:pt idx="8" formatCode="0.0">
                  <c:v>-90.76</c:v>
                </c:pt>
                <c:pt idx="9" formatCode="0.0">
                  <c:v>-98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8-46D6-8868-3AB36995B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1187088"/>
        <c:axId val="191187480"/>
      </c:barChart>
      <c:catAx>
        <c:axId val="191187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7480"/>
        <c:crosses val="autoZero"/>
        <c:auto val="1"/>
        <c:lblAlgn val="ctr"/>
        <c:lblOffset val="100"/>
        <c:noMultiLvlLbl val="0"/>
      </c:catAx>
      <c:valAx>
        <c:axId val="1911874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11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03939557474366E-2"/>
          <c:y val="0.25506272065868957"/>
          <c:w val="0.95250944414463035"/>
          <c:h val="0.506042509376074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лотов по торгам, признанным состоявшимися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0%</c:formatCode>
                <c:ptCount val="8"/>
                <c:pt idx="0">
                  <c:v>0.23190883190883191</c:v>
                </c:pt>
                <c:pt idx="1">
                  <c:v>0.19350806283595151</c:v>
                </c:pt>
                <c:pt idx="2">
                  <c:v>0.23579959219341684</c:v>
                </c:pt>
                <c:pt idx="3">
                  <c:v>0.28292208844014904</c:v>
                </c:pt>
                <c:pt idx="4">
                  <c:v>0.33470633665551103</c:v>
                </c:pt>
                <c:pt idx="5">
                  <c:v>0.19571678677578275</c:v>
                </c:pt>
                <c:pt idx="6">
                  <c:v>0.15841919309454799</c:v>
                </c:pt>
                <c:pt idx="7">
                  <c:v>0.16182499188958033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9-4D43-AF0C-39E30A7472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лотов по торгам, признанным несостоявшимися</c:v>
                </c:pt>
              </c:strCache>
            </c:strRef>
          </c:tx>
          <c:spPr>
            <a:solidFill>
              <a:srgbClr val="096FB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Лист1!$C$2:$C$9</c:f>
              <c:numCache>
                <c:formatCode>0%</c:formatCode>
                <c:ptCount val="8"/>
                <c:pt idx="0">
                  <c:v>0.76809116809116806</c:v>
                </c:pt>
                <c:pt idx="1">
                  <c:v>0.80649193716404854</c:v>
                </c:pt>
                <c:pt idx="2">
                  <c:v>0.76420040780658316</c:v>
                </c:pt>
                <c:pt idx="3">
                  <c:v>0.71707791155985101</c:v>
                </c:pt>
                <c:pt idx="4">
                  <c:v>0.66529366334448903</c:v>
                </c:pt>
                <c:pt idx="5">
                  <c:v>0.80428321322421725</c:v>
                </c:pt>
                <c:pt idx="6">
                  <c:v>0.84158080690545201</c:v>
                </c:pt>
                <c:pt idx="7">
                  <c:v>0.83817500811041967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9-4D43-AF0C-39E30A74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10213496"/>
        <c:axId val="303288400"/>
      </c:barChart>
      <c:catAx>
        <c:axId val="31021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88400"/>
        <c:crosses val="autoZero"/>
        <c:auto val="1"/>
        <c:lblAlgn val="ctr"/>
        <c:lblOffset val="100"/>
        <c:noMultiLvlLbl val="0"/>
      </c:catAx>
      <c:valAx>
        <c:axId val="303288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0213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36109564825706E-2"/>
          <c:y val="3.7146214065699693E-2"/>
          <c:w val="0.58688825526598709"/>
          <c:h val="0.16874702452437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62601187263895E-2"/>
          <c:y val="0.1458688180571949"/>
          <c:w val="0.95250944414463035"/>
          <c:h val="0.42881784099285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лотов по торгам, признанным состоявшимися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937515097403078E-18"/>
                  <c:y val="-1.716103741849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F9-4D43-AF0C-39E30A74729B}"/>
                </c:ext>
              </c:extLst>
            </c:dLbl>
            <c:dLbl>
              <c:idx val="1"/>
              <c:layout>
                <c:manualLayout>
                  <c:x val="0"/>
                  <c:y val="-1.287077806387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9-4D43-AF0C-39E30A74729B}"/>
                </c:ext>
              </c:extLst>
            </c:dLbl>
            <c:dLbl>
              <c:idx val="2"/>
              <c:layout>
                <c:manualLayout>
                  <c:x val="-3.9575006038961231E-17"/>
                  <c:y val="-8.5805187092467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F9-4D43-AF0C-39E30A74729B}"/>
                </c:ext>
              </c:extLst>
            </c:dLbl>
            <c:dLbl>
              <c:idx val="3"/>
              <c:layout>
                <c:manualLayout>
                  <c:x val="0"/>
                  <c:y val="-1.287077806387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F9-4D43-AF0C-39E30A74729B}"/>
                </c:ext>
              </c:extLst>
            </c:dLbl>
            <c:dLbl>
              <c:idx val="4"/>
              <c:layout>
                <c:manualLayout>
                  <c:x val="0"/>
                  <c:y val="-2.14512967731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F9-4D43-AF0C-39E30A74729B}"/>
                </c:ext>
              </c:extLst>
            </c:dLbl>
            <c:dLbl>
              <c:idx val="5"/>
              <c:layout>
                <c:manualLayout>
                  <c:x val="-1.5830002415584492E-16"/>
                  <c:y val="-1.2870778063870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F9-4D43-AF0C-39E30A74729B}"/>
                </c:ext>
              </c:extLst>
            </c:dLbl>
            <c:dLbl>
              <c:idx val="6"/>
              <c:layout>
                <c:manualLayout>
                  <c:x val="0"/>
                  <c:y val="-8.5805187092467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F9-4D43-AF0C-39E30A7472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8381</c:v>
                </c:pt>
                <c:pt idx="1">
                  <c:v>19908</c:v>
                </c:pt>
                <c:pt idx="2">
                  <c:v>23438</c:v>
                </c:pt>
                <c:pt idx="3">
                  <c:v>26006</c:v>
                </c:pt>
                <c:pt idx="4">
                  <c:v>32752</c:v>
                </c:pt>
                <c:pt idx="5">
                  <c:v>25076</c:v>
                </c:pt>
                <c:pt idx="6">
                  <c:v>29265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9-4D43-AF0C-39E30A7472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лотов по торгам, признанным несостоявшимися</c:v>
                </c:pt>
              </c:strCache>
            </c:strRef>
          </c:tx>
          <c:spPr>
            <a:solidFill>
              <a:srgbClr val="096F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937515097403078E-18"/>
                  <c:y val="-1.68414637689286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9-4D43-AF0C-39E30A74729B}"/>
                </c:ext>
              </c:extLst>
            </c:dLbl>
            <c:dLbl>
              <c:idx val="1"/>
              <c:layout>
                <c:manualLayout>
                  <c:x val="0"/>
                  <c:y val="-1.64685152392040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F9-4D43-AF0C-39E30A74729B}"/>
                </c:ext>
              </c:extLst>
            </c:dLbl>
            <c:dLbl>
              <c:idx val="3"/>
              <c:layout>
                <c:manualLayout>
                  <c:x val="-7.9150012077922462E-17"/>
                  <c:y val="-2.0789515822273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9-4D43-AF0C-39E30A7472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41407</c:v>
                </c:pt>
                <c:pt idx="1">
                  <c:v>72257</c:v>
                </c:pt>
                <c:pt idx="2">
                  <c:v>155133</c:v>
                </c:pt>
                <c:pt idx="3">
                  <c:v>92703</c:v>
                </c:pt>
                <c:pt idx="4">
                  <c:v>110628</c:v>
                </c:pt>
                <c:pt idx="5">
                  <c:v>119452</c:v>
                </c:pt>
                <c:pt idx="6">
                  <c:v>158373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9-4D43-AF0C-39E30A74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03289968"/>
        <c:axId val="303292320"/>
      </c:barChart>
      <c:catAx>
        <c:axId val="3032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2320"/>
        <c:crosses val="autoZero"/>
        <c:auto val="1"/>
        <c:lblAlgn val="ctr"/>
        <c:lblOffset val="100"/>
        <c:noMultiLvlLbl val="0"/>
      </c:catAx>
      <c:valAx>
        <c:axId val="303292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28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1252618652026"/>
          <c:y val="7.1143985833360887E-3"/>
          <c:w val="0.592001223808168"/>
          <c:h val="0.10012992391714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03939557474366E-2"/>
          <c:y val="0.25400669808804754"/>
          <c:w val="0.95250944414463035"/>
          <c:h val="0.548006032527501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лотов по торгам, признанным состоявшимися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96-4FB6-9AAA-22E562876B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0.16833373503655499</c:v>
                </c:pt>
                <c:pt idx="1">
                  <c:v>0.21600390603808386</c:v>
                </c:pt>
                <c:pt idx="2">
                  <c:v>0.13125311500747602</c:v>
                </c:pt>
                <c:pt idx="3">
                  <c:v>0.21907353275657279</c:v>
                </c:pt>
                <c:pt idx="4">
                  <c:v>0.22842795368949645</c:v>
                </c:pt>
                <c:pt idx="5">
                  <c:v>0.17350271227720579</c:v>
                </c:pt>
                <c:pt idx="6">
                  <c:v>0.15596520960573018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9-4D43-AF0C-39E30A7472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лотов по торгам, признанным несостоявшимися</c:v>
                </c:pt>
              </c:strCache>
            </c:strRef>
          </c:tx>
          <c:spPr>
            <a:solidFill>
              <a:srgbClr val="096FB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0%</c:formatCode>
                <c:ptCount val="7"/>
                <c:pt idx="0">
                  <c:v>0.83166626496344498</c:v>
                </c:pt>
                <c:pt idx="1">
                  <c:v>0.78399609396191616</c:v>
                </c:pt>
                <c:pt idx="2">
                  <c:v>0.86874688499252395</c:v>
                </c:pt>
                <c:pt idx="3">
                  <c:v>0.78092646724342718</c:v>
                </c:pt>
                <c:pt idx="4">
                  <c:v>0.77157204631050358</c:v>
                </c:pt>
                <c:pt idx="5">
                  <c:v>0.82649728772279418</c:v>
                </c:pt>
                <c:pt idx="6">
                  <c:v>0.84403479039426976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9-4D43-AF0C-39E30A74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03289184"/>
        <c:axId val="303293888"/>
      </c:barChart>
      <c:catAx>
        <c:axId val="3032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3888"/>
        <c:crosses val="autoZero"/>
        <c:auto val="1"/>
        <c:lblAlgn val="ctr"/>
        <c:lblOffset val="100"/>
        <c:noMultiLvlLbl val="0"/>
      </c:catAx>
      <c:valAx>
        <c:axId val="303293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328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36109564825713E-2"/>
          <c:y val="1.1404657937959469E-2"/>
          <c:w val="0.58688825526598709"/>
          <c:h val="0.169089196913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77595506331332E-2"/>
          <c:y val="0.11796047437505014"/>
          <c:w val="0.83986310534759023"/>
          <c:h val="0.50519127413355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Состоявшиеся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532878210243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D-4575-AC10-48F9A35F9502}"/>
                </c:ext>
              </c:extLst>
            </c:dLbl>
            <c:dLbl>
              <c:idx val="2"/>
              <c:layout>
                <c:manualLayout>
                  <c:x val="0"/>
                  <c:y val="-4.2894717954563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D-4575-AC10-48F9A35F9502}"/>
                </c:ext>
              </c:extLst>
            </c:dLbl>
            <c:dLbl>
              <c:idx val="3"/>
              <c:layout>
                <c:manualLayout>
                  <c:x val="-7.0057301814064653E-17"/>
                  <c:y val="-3.753287821024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3D-4575-AC10-48F9A35F9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6.1044892162084398E-2</c:v>
                </c:pt>
                <c:pt idx="1">
                  <c:v>0.48623570405690675</c:v>
                </c:pt>
                <c:pt idx="2">
                  <c:v>5.2078958420831586E-2</c:v>
                </c:pt>
                <c:pt idx="3">
                  <c:v>9.2050209205020925E-2</c:v>
                </c:pt>
                <c:pt idx="4">
                  <c:v>0.55339805825242716</c:v>
                </c:pt>
                <c:pt idx="5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D-4575-AC10-48F9A35F9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Несостоявшиеся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0.93895510783791558</c:v>
                </c:pt>
                <c:pt idx="1">
                  <c:v>0.51376429594309325</c:v>
                </c:pt>
                <c:pt idx="2">
                  <c:v>0.94792104157916846</c:v>
                </c:pt>
                <c:pt idx="3">
                  <c:v>0.90794979079497906</c:v>
                </c:pt>
                <c:pt idx="4">
                  <c:v>0.44660194174757284</c:v>
                </c:pt>
                <c:pt idx="5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3295456"/>
        <c:axId val="30329584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ln w="28575" cap="rnd">
              <a:solidFill>
                <a:srgbClr val="E16B0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13515157450986E-2"/>
                  <c:y val="-2.144735897728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3D-4575-AC10-48F9A35F9502}"/>
                </c:ext>
              </c:extLst>
            </c:dLbl>
            <c:dLbl>
              <c:idx val="1"/>
              <c:layout>
                <c:manualLayout>
                  <c:x val="7.6427030314901931E-3"/>
                  <c:y val="-3.753287821024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D-4575-AC10-48F9A35F9502}"/>
                </c:ext>
              </c:extLst>
            </c:dLbl>
            <c:dLbl>
              <c:idx val="2"/>
              <c:layout>
                <c:manualLayout>
                  <c:x val="1.146405454723529E-2"/>
                  <c:y val="-4.825655769888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D-4575-AC10-48F9A35F9502}"/>
                </c:ext>
              </c:extLst>
            </c:dLbl>
            <c:dLbl>
              <c:idx val="3"/>
              <c:layout>
                <c:manualLayout>
                  <c:x val="-3.0570812125960772E-2"/>
                  <c:y val="-3.217103846592286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3D-4575-AC10-48F9A35F9502}"/>
                </c:ext>
              </c:extLst>
            </c:dLbl>
            <c:dLbl>
              <c:idx val="4"/>
              <c:layout>
                <c:manualLayout>
                  <c:x val="-2.6749460610215676E-2"/>
                  <c:y val="-6.434207693184552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02098914931749E-2"/>
                      <c:h val="7.761284139509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43D-4575-AC10-48F9A35F9502}"/>
                </c:ext>
              </c:extLst>
            </c:dLbl>
            <c:dLbl>
              <c:idx val="5"/>
              <c:layout>
                <c:manualLayout>
                  <c:x val="-1.9106757578725483E-2"/>
                  <c:y val="-3.217103846592281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3D-4575-AC10-48F9A35F95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653388</c:v>
                </c:pt>
                <c:pt idx="1">
                  <c:v>256279</c:v>
                </c:pt>
                <c:pt idx="2">
                  <c:v>4762</c:v>
                </c:pt>
                <c:pt idx="3">
                  <c:v>239</c:v>
                </c:pt>
                <c:pt idx="4">
                  <c:v>103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94672"/>
        <c:axId val="303288792"/>
      </c:lineChart>
      <c:catAx>
        <c:axId val="3032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5848"/>
        <c:crosses val="autoZero"/>
        <c:auto val="1"/>
        <c:lblAlgn val="ctr"/>
        <c:lblOffset val="100"/>
        <c:noMultiLvlLbl val="0"/>
      </c:catAx>
      <c:valAx>
        <c:axId val="303295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5456"/>
        <c:crosses val="autoZero"/>
        <c:crossBetween val="between"/>
      </c:valAx>
      <c:valAx>
        <c:axId val="303288792"/>
        <c:scaling>
          <c:orientation val="minMax"/>
          <c:min val="-20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4672"/>
        <c:crosses val="max"/>
        <c:crossBetween val="between"/>
      </c:valAx>
      <c:catAx>
        <c:axId val="30329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288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17052165354324E-2"/>
          <c:y val="7.5064586917779107E-3"/>
          <c:w val="0.61262764103908862"/>
          <c:h val="9.228655022608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05678799156831E-2"/>
          <c:y val="5.898023718752507E-2"/>
          <c:w val="0.84079136278271405"/>
          <c:h val="0.56417151132108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Состоявшиеся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532878210243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D-4575-AC10-48F9A35F9502}"/>
                </c:ext>
              </c:extLst>
            </c:dLbl>
            <c:dLbl>
              <c:idx val="2"/>
              <c:layout>
                <c:manualLayout>
                  <c:x val="0"/>
                  <c:y val="-4.2894717954563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D-4575-AC10-48F9A35F9502}"/>
                </c:ext>
              </c:extLst>
            </c:dLbl>
            <c:dLbl>
              <c:idx val="3"/>
              <c:layout>
                <c:manualLayout>
                  <c:x val="-7.0057301814064653E-17"/>
                  <c:y val="-3.753287821024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3D-4575-AC10-48F9A35F9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8.0960253000790627E-2</c:v>
                </c:pt>
                <c:pt idx="1">
                  <c:v>0.53367848642262716</c:v>
                </c:pt>
                <c:pt idx="2">
                  <c:v>3.5406698564593303E-2</c:v>
                </c:pt>
                <c:pt idx="3">
                  <c:v>0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D-4575-AC10-48F9A35F9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Несостоявшиеся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0.91903974699920932</c:v>
                </c:pt>
                <c:pt idx="1">
                  <c:v>0.46632151357737278</c:v>
                </c:pt>
                <c:pt idx="2">
                  <c:v>0.96459330143540667</c:v>
                </c:pt>
                <c:pt idx="3">
                  <c:v>1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3295064"/>
        <c:axId val="3032931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ln w="28575" cap="rnd">
              <a:solidFill>
                <a:srgbClr val="E16B0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13515157450986E-2"/>
                  <c:y val="-2.144735897728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3D-4575-AC10-48F9A35F9502}"/>
                </c:ext>
              </c:extLst>
            </c:dLbl>
            <c:dLbl>
              <c:idx val="1"/>
              <c:layout>
                <c:manualLayout>
                  <c:x val="7.6427030314901931E-3"/>
                  <c:y val="-3.753287821024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D-4575-AC10-48F9A35F9502}"/>
                </c:ext>
              </c:extLst>
            </c:dLbl>
            <c:dLbl>
              <c:idx val="2"/>
              <c:layout>
                <c:manualLayout>
                  <c:x val="1.146405454723529E-2"/>
                  <c:y val="-4.825655769888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D-4575-AC10-48F9A35F9502}"/>
                </c:ext>
              </c:extLst>
            </c:dLbl>
            <c:dLbl>
              <c:idx val="3"/>
              <c:layout>
                <c:manualLayout>
                  <c:x val="-2.4838784852343199E-2"/>
                  <c:y val="-2.68091987216023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3D-4575-AC10-48F9A35F9502}"/>
                </c:ext>
              </c:extLst>
            </c:dLbl>
            <c:dLbl>
              <c:idx val="4"/>
              <c:layout>
                <c:manualLayout>
                  <c:x val="-2.4838784852343129E-2"/>
                  <c:y val="-7.506575642048644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3D-4575-AC10-48F9A35F9502}"/>
                </c:ext>
              </c:extLst>
            </c:dLbl>
            <c:dLbl>
              <c:idx val="5"/>
              <c:layout>
                <c:manualLayout>
                  <c:x val="-1.7196081820852936E-2"/>
                  <c:y val="-3.75328782102432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3D-4575-AC10-48F9A35F95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конкурс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139130</c:v>
                </c:pt>
                <c:pt idx="1">
                  <c:v>57559</c:v>
                </c:pt>
                <c:pt idx="2">
                  <c:v>1045</c:v>
                </c:pt>
                <c:pt idx="3">
                  <c:v>35</c:v>
                </c:pt>
                <c:pt idx="4">
                  <c:v>30</c:v>
                </c:pt>
                <c:pt idx="5">
                  <c:v>-200000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91536"/>
        <c:axId val="303289576"/>
      </c:lineChart>
      <c:catAx>
        <c:axId val="30329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3104"/>
        <c:crosses val="autoZero"/>
        <c:auto val="1"/>
        <c:lblAlgn val="ctr"/>
        <c:lblOffset val="100"/>
        <c:noMultiLvlLbl val="0"/>
      </c:catAx>
      <c:valAx>
        <c:axId val="3032931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5064"/>
        <c:crosses val="autoZero"/>
        <c:crossBetween val="between"/>
      </c:valAx>
      <c:valAx>
        <c:axId val="303289576"/>
        <c:scaling>
          <c:orientation val="minMax"/>
          <c:min val="-20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03291536"/>
        <c:crosses val="max"/>
        <c:crossBetween val="between"/>
      </c:valAx>
      <c:catAx>
        <c:axId val="30329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289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17052165354324E-2"/>
          <c:y val="7.5064586917779107E-3"/>
          <c:w val="0.61262764103908862"/>
          <c:h val="9.228655022608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77595506331332E-2"/>
          <c:y val="9.6513115397768287E-2"/>
          <c:w val="0.85293212753143854"/>
          <c:h val="0.52663863311083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Состоявшиеся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532878210243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D-4575-AC10-48F9A35F9502}"/>
                </c:ext>
              </c:extLst>
            </c:dLbl>
            <c:dLbl>
              <c:idx val="2"/>
              <c:layout>
                <c:manualLayout>
                  <c:x val="0"/>
                  <c:y val="-4.2894717954563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D-4575-AC10-48F9A35F9502}"/>
                </c:ext>
              </c:extLst>
            </c:dLbl>
            <c:dLbl>
              <c:idx val="3"/>
              <c:layout>
                <c:manualLayout>
                  <c:x val="1.9106757578725483E-3"/>
                  <c:y val="-5.36183974432055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3D-4575-AC10-48F9A35F95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C8-4A44-93B9-F2A64FDE3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4.9462527249492592E-2</c:v>
                </c:pt>
                <c:pt idx="1">
                  <c:v>0.58829351053301282</c:v>
                </c:pt>
                <c:pt idx="2">
                  <c:v>2.3148148148148147E-2</c:v>
                </c:pt>
                <c:pt idx="3">
                  <c:v>0</c:v>
                </c:pt>
                <c:pt idx="4">
                  <c:v>0.55555555555555558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D-4575-AC10-48F9A35F9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Несостоявшиеся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0.95053747275050737</c:v>
                </c:pt>
                <c:pt idx="1">
                  <c:v>0.41170648946698712</c:v>
                </c:pt>
                <c:pt idx="2">
                  <c:v>0.97685185185185186</c:v>
                </c:pt>
                <c:pt idx="3">
                  <c:v>1</c:v>
                </c:pt>
                <c:pt idx="4">
                  <c:v>0.44444444444444442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0657184"/>
        <c:axId val="3106591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ln w="28575" cap="rnd">
              <a:solidFill>
                <a:srgbClr val="E16B0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13515157450986E-2"/>
                  <c:y val="-2.144735897728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3D-4575-AC10-48F9A35F9502}"/>
                </c:ext>
              </c:extLst>
            </c:dLbl>
            <c:dLbl>
              <c:idx val="1"/>
              <c:layout>
                <c:manualLayout>
                  <c:x val="7.6427030314901931E-3"/>
                  <c:y val="-3.753287821024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D-4575-AC10-48F9A35F9502}"/>
                </c:ext>
              </c:extLst>
            </c:dLbl>
            <c:dLbl>
              <c:idx val="2"/>
              <c:layout>
                <c:manualLayout>
                  <c:x val="1.146405454723529E-2"/>
                  <c:y val="-4.825655769888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D-4575-AC10-48F9A35F9502}"/>
                </c:ext>
              </c:extLst>
            </c:dLbl>
            <c:dLbl>
              <c:idx val="3"/>
              <c:layout>
                <c:manualLayout>
                  <c:x val="-2.4838784852343199E-2"/>
                  <c:y val="-2.68091987216023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3D-4575-AC10-48F9A35F9502}"/>
                </c:ext>
              </c:extLst>
            </c:dLbl>
            <c:dLbl>
              <c:idx val="4"/>
              <c:layout>
                <c:manualLayout>
                  <c:x val="-2.2928109094470579E-2"/>
                  <c:y val="-2.680919872160230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3D-4575-AC10-48F9A35F95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3D-4575-AC10-48F9A35F95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Открытый аукцион</c:v>
                </c:pt>
                <c:pt idx="1">
                  <c:v>Открытое публичное предложение</c:v>
                </c:pt>
                <c:pt idx="2">
                  <c:v>Открытый конкурс</c:v>
                </c:pt>
                <c:pt idx="3">
                  <c:v>Закрытый* аукцион</c:v>
                </c:pt>
                <c:pt idx="4">
                  <c:v>Закрытое* публичное предложение</c:v>
                </c:pt>
                <c:pt idx="5">
                  <c:v>Закрытый* 
конкурс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26606</c:v>
                </c:pt>
                <c:pt idx="1">
                  <c:v>7073</c:v>
                </c:pt>
                <c:pt idx="2">
                  <c:v>216</c:v>
                </c:pt>
                <c:pt idx="3">
                  <c:v>3</c:v>
                </c:pt>
                <c:pt idx="4">
                  <c:v>9</c:v>
                </c:pt>
                <c:pt idx="5">
                  <c:v>-30000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D-4575-AC10-48F9A35F9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56008"/>
        <c:axId val="310658360"/>
      </c:lineChart>
      <c:catAx>
        <c:axId val="3106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9144"/>
        <c:crosses val="autoZero"/>
        <c:auto val="1"/>
        <c:lblAlgn val="ctr"/>
        <c:lblOffset val="100"/>
        <c:noMultiLvlLbl val="0"/>
      </c:catAx>
      <c:valAx>
        <c:axId val="310659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7184"/>
        <c:crosses val="autoZero"/>
        <c:crossBetween val="between"/>
      </c:valAx>
      <c:valAx>
        <c:axId val="310658360"/>
        <c:scaling>
          <c:orientation val="minMax"/>
          <c:min val="-30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0656008"/>
        <c:crosses val="max"/>
        <c:crossBetween val="between"/>
      </c:valAx>
      <c:catAx>
        <c:axId val="31065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658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17052165354324E-2"/>
          <c:y val="7.5064586917779107E-3"/>
          <c:w val="0.61262764103908862"/>
          <c:h val="9.2286550226083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0.45903</cdr:x>
      <cdr:y>0.09348</cdr:y>
    </cdr:from>
    <cdr:to>
      <cdr:x>0.54097</cdr:x>
      <cdr:y>0.14069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6FDC12B-B3E1-4DF1-BB52-6952E4F07602}"/>
            </a:ext>
          </a:extLst>
        </cdr:cNvPr>
        <cdr:cNvSpPr txBox="1"/>
      </cdr:nvSpPr>
      <cdr:spPr>
        <a:xfrm xmlns:a="http://schemas.openxmlformats.org/drawingml/2006/main">
          <a:off x="2696807" y="551565"/>
          <a:ext cx="481406" cy="27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chemeClr val="bg1"/>
              </a:solidFill>
              <a:latin typeface="Arial Narrow" panose="020B0606020202030204" pitchFamily="34" charset="0"/>
            </a:rPr>
            <a:t>81,5%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B6176-EE30-462D-9E20-17FB5766BD8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F5771-387F-4B13-B44A-D6EBCE2A2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9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36989-CF15-4377-8B0B-162938360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41D6A8-4E8E-4012-9885-473AF3316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B4615-8F77-4A65-8266-A648FDE6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3478-189A-42F5-B487-30DCA8443F84}" type="datetime1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2F285-1586-43E9-9AEE-2DF428D5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8629D9-F7D5-48C6-AA29-11D8EDD5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113CC-75DE-493E-92CE-E9D5B96D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D5F487-52D6-4CEF-97E2-5CA71E7D6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1F45E-6CAB-4804-8293-2AC49B14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88D9-3546-4910-9DBA-0E7D081E82AD}" type="datetime1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46F70-FA65-4F57-9B78-6144B8F7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FA088-DEE3-4B14-8C65-2105964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3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946889-D570-421B-987E-427E12D87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EC27B2-B26D-4EB8-A3E5-EB7F6D245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47C96-1FBA-44CC-8EBD-C3DDE0F1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4092-E3B6-4DDF-B04A-808466B7BC17}" type="datetime1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7BC7-0481-4D75-803A-9E4FC9DA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8253D-8136-4F1F-84ED-0FB760CD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5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3B757-AF5F-4BA0-908D-608F4D06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2DA48-D179-43B2-9A9F-720EFDF1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ECF84-7F42-4A08-B0C1-19B0C8A1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8F5A-7954-4A9B-8F58-C20197A7EC62}" type="datetime1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8155-A67C-47BA-8A0F-E1A3C014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75F73-D287-4B33-AC07-0B483B1E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3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FDE43-6395-4AA5-B35D-420EE571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BCF3EB-6B5B-4B11-AC6C-4C806B93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0F7AA-8840-478E-93D8-1051C81C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AEEA-1445-4131-AACB-CB7B2ED5206E}" type="datetime1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59FCE-AADF-42DB-B5BA-8F84266A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04D72-8643-400E-AA3A-A2196D66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B87F8-ECFF-437C-BAF4-425E8C21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A6037-8626-4385-99EF-1FADBFAB5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502AFB-8750-4457-A028-BB19DB717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289A4B-C114-43C1-8DF1-EA6C38B2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CC9C-339A-4596-9AC7-1E5ABC95F7CB}" type="datetime1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A35B9-C9DF-4C4F-8060-454515FD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4CA36C-40FF-443F-96E6-F65C0FCB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6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A3268-7B7B-4F55-9312-408705B9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787AFE-6EE4-4614-8ADB-4D570D33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616C0-0B9D-469B-809F-A9451984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BE869D-846B-45DD-94A2-AC926CD12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C1D5D0-2BCA-435D-B35F-D2B42C5C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499BE3-7A86-402B-B02D-8D544006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238-C220-4743-B3B2-2DC902582ED8}" type="datetime1">
              <a:rPr lang="ru-RU" smtClean="0"/>
              <a:t>03.05.2018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6EF18A-674B-40AB-AFE4-197831CC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598F8E-BF8B-4950-8623-BF8CFA8D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61662-EED0-4211-9FEC-10D071E7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D4EA7C-D373-46DA-9B5A-257AB530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AFCB-35DE-489A-AFD2-0531E7622D4A}" type="datetime1">
              <a:rPr lang="ru-RU" smtClean="0"/>
              <a:t>03.05.2018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4BAE9-F4F2-43F2-9F8D-5C6FBB18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1F7E76-947C-478A-BA49-10AC7AF7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8B976-F110-4275-9565-4B721203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F779-4E8D-4A09-868C-9CE8BE595833}" type="datetime1">
              <a:rPr lang="ru-RU" smtClean="0"/>
              <a:t>03.05.2018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39AA19-9137-4B34-BE9B-91B10732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BFE31F-863E-45B9-B0B1-C61F0B0D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8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8BE15-AB3A-4BDF-BD69-E6E8D82C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66C6F9-B83E-4852-9ACD-C7D37294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D7488-8749-4C00-B5C3-32874ABFD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9E9FB-AB0B-49D3-8A65-89FB576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7BB-2CB7-4EFB-B1AC-E140B7C86B19}" type="datetime1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67792-2D68-444A-9532-13E11D54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E5AC1C-B6A0-408E-BC87-159768C6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A5E62-9DCE-412C-A91C-9F0FF735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50682E-78C2-4613-9692-6F1FB3AFB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9B70D-2E30-4E45-B4B6-B80B2AFE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0DE8E-9990-4348-A668-E29C9C7A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18EB-05EF-4AB8-9AC5-F4C689D87D77}" type="datetime1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F269D3-8118-4C30-826C-5781A5D7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D3DE3-03D1-471F-A58F-C0C4410A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D3EEDBE-879C-4347-897F-8F8933C4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8BC5D-3F79-481E-A072-1FA96363C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AB369E18-C119-45A5-8CD5-4AFE9FC790D5}" type="datetime1">
              <a:rPr lang="ru-RU" smtClean="0"/>
              <a:t>03.05.2018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6FDA6F-5C5E-4EF0-BA4D-D47A4000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CD40D-820F-4161-B139-0B49CF9BE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87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F1DE5296-FC41-4F14-824B-4962D1A2E8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D756FFC-0A35-4074-9652-6A1655996CC7}"/>
              </a:ext>
            </a:extLst>
          </p:cNvPr>
          <p:cNvSpPr/>
          <p:nvPr userDrawn="1"/>
        </p:nvSpPr>
        <p:spPr>
          <a:xfrm>
            <a:off x="0" y="7620"/>
            <a:ext cx="12192000" cy="8366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7A79C-181A-437C-86D2-9C7097F8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106"/>
            <a:ext cx="10515600" cy="78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12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rpartners.ru/" TargetMode="External"/><Relationship Id="rId2" Type="http://schemas.openxmlformats.org/officeDocument/2006/relationships/hyperlink" Target="mailto:m.Kuznetsova@bsrpartners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rps.ru/" TargetMode="External"/><Relationship Id="rId2" Type="http://schemas.openxmlformats.org/officeDocument/2006/relationships/hyperlink" Target="mailto:info@bsrps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sr-rating.tilda.w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433A0D6E-34EC-42B9-BD4D-BA5260BDC8E3}"/>
              </a:ext>
            </a:extLst>
          </p:cNvPr>
          <p:cNvSpPr txBox="1"/>
          <p:nvPr/>
        </p:nvSpPr>
        <p:spPr>
          <a:xfrm>
            <a:off x="607272" y="1975732"/>
            <a:ext cx="11213060" cy="1343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Ана</a:t>
            </a:r>
            <a:r>
              <a:rPr sz="4400" spc="-15" dirty="0">
                <a:solidFill>
                  <a:srgbClr val="1F4E79"/>
                </a:solidFill>
                <a:latin typeface="Arial Narrow"/>
                <a:cs typeface="Arial Narrow"/>
              </a:rPr>
              <a:t>л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из то</a:t>
            </a:r>
            <a:r>
              <a:rPr sz="4400" spc="-15" dirty="0">
                <a:solidFill>
                  <a:srgbClr val="1F4E79"/>
                </a:solidFill>
                <a:latin typeface="Arial Narrow"/>
                <a:cs typeface="Arial Narrow"/>
              </a:rPr>
              <a:t>р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гов по</a:t>
            </a:r>
            <a:r>
              <a:rPr sz="4400" spc="-15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ба</a:t>
            </a:r>
            <a:r>
              <a:rPr sz="4400" spc="-20" dirty="0">
                <a:solidFill>
                  <a:srgbClr val="1F4E79"/>
                </a:solidFill>
                <a:latin typeface="Arial Narrow"/>
                <a:cs typeface="Arial Narrow"/>
              </a:rPr>
              <a:t>н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кротству</a:t>
            </a:r>
            <a:endParaRPr sz="44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r">
              <a:lnSpc>
                <a:spcPts val="5215"/>
              </a:lnSpc>
            </a:pP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и </a:t>
            </a:r>
            <a:r>
              <a:rPr lang="ru-RU" sz="4400" dirty="0">
                <a:solidFill>
                  <a:srgbClr val="1F4E79"/>
                </a:solidFill>
                <a:latin typeface="Arial Narrow"/>
                <a:cs typeface="Arial Narrow"/>
              </a:rPr>
              <a:t>активности Электронных</a:t>
            </a:r>
            <a:r>
              <a:rPr sz="4400" spc="-2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Торговых П</a:t>
            </a:r>
            <a:r>
              <a:rPr sz="4400" spc="-20" dirty="0">
                <a:solidFill>
                  <a:srgbClr val="1F4E79"/>
                </a:solidFill>
                <a:latin typeface="Arial Narrow"/>
                <a:cs typeface="Arial Narrow"/>
              </a:rPr>
              <a:t>л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ощад</a:t>
            </a:r>
            <a:r>
              <a:rPr sz="4400" spc="-15" dirty="0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4400" dirty="0">
                <a:solidFill>
                  <a:srgbClr val="1F4E79"/>
                </a:solidFill>
                <a:latin typeface="Arial Narrow"/>
                <a:cs typeface="Arial Narrow"/>
              </a:rPr>
              <a:t>к</a:t>
            </a:r>
            <a:endParaRPr sz="4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A095B8E-489C-4BF2-9221-28D460B3465D}"/>
              </a:ext>
            </a:extLst>
          </p:cNvPr>
          <p:cNvSpPr txBox="1"/>
          <p:nvPr/>
        </p:nvSpPr>
        <p:spPr>
          <a:xfrm>
            <a:off x="6620571" y="3319690"/>
            <a:ext cx="519976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5215"/>
              </a:lnSpc>
            </a:pPr>
            <a:r>
              <a:rPr lang="ru-RU" sz="3200" spc="-5" dirty="0">
                <a:solidFill>
                  <a:srgbClr val="1F4E79"/>
                </a:solidFill>
                <a:latin typeface="Arial Narrow"/>
                <a:cs typeface="Arial Narrow"/>
              </a:rPr>
              <a:t>1</a:t>
            </a:r>
            <a:r>
              <a:rPr lang="en-US" sz="3200" spc="-5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lang="ru-RU" sz="3200" spc="-5" dirty="0">
                <a:solidFill>
                  <a:srgbClr val="1F4E79"/>
                </a:solidFill>
                <a:latin typeface="Arial Narrow"/>
                <a:cs typeface="Arial Narrow"/>
              </a:rPr>
              <a:t>квартал </a:t>
            </a:r>
            <a:r>
              <a:rPr sz="3200" spc="-5" dirty="0">
                <a:solidFill>
                  <a:srgbClr val="1F4E79"/>
                </a:solidFill>
                <a:latin typeface="Arial Narrow"/>
                <a:cs typeface="Arial Narrow"/>
              </a:rPr>
              <a:t>201</a:t>
            </a:r>
            <a:r>
              <a:rPr lang="ru-RU" sz="3200" spc="-5" dirty="0">
                <a:solidFill>
                  <a:srgbClr val="1F4E79"/>
                </a:solidFill>
                <a:latin typeface="Arial Narrow"/>
                <a:cs typeface="Arial Narrow"/>
              </a:rPr>
              <a:t>8</a:t>
            </a:r>
            <a:r>
              <a:rPr sz="3200" spc="4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1F4E79"/>
                </a:solidFill>
                <a:latin typeface="Arial Narrow"/>
                <a:cs typeface="Arial Narrow"/>
              </a:rPr>
              <a:t>г.</a:t>
            </a:r>
            <a:endParaRPr sz="3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3F748D9-ED16-4305-BE04-F784D770EF01}"/>
              </a:ext>
            </a:extLst>
          </p:cNvPr>
          <p:cNvSpPr txBox="1"/>
          <p:nvPr/>
        </p:nvSpPr>
        <p:spPr>
          <a:xfrm>
            <a:off x="7430124" y="3985578"/>
            <a:ext cx="416496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П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дгот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влено</a:t>
            </a:r>
            <a:endParaRPr sz="14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Руков</a:t>
            </a:r>
            <a:r>
              <a:rPr sz="1400" spc="-10" dirty="0" err="1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дитель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деп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а</a:t>
            </a:r>
            <a:r>
              <a:rPr sz="1400" spc="-5" dirty="0">
                <a:solidFill>
                  <a:srgbClr val="1F4E7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там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е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нта упр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вленч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е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ского</a:t>
            </a:r>
            <a:r>
              <a:rPr sz="1400" spc="2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конс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лт</a:t>
            </a:r>
            <a:r>
              <a:rPr sz="1400" spc="5" dirty="0">
                <a:solidFill>
                  <a:srgbClr val="1F4E79"/>
                </a:solidFill>
                <a:latin typeface="Arial Narrow"/>
                <a:cs typeface="Arial Narrow"/>
              </a:rPr>
              <a:t>и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нга и 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соп</a:t>
            </a:r>
            <a:r>
              <a:rPr sz="1400" spc="-10" dirty="0" err="1">
                <a:solidFill>
                  <a:srgbClr val="1F4E79"/>
                </a:solidFill>
                <a:latin typeface="Arial Narrow"/>
                <a:cs typeface="Arial Narrow"/>
              </a:rPr>
              <a:t>р</a:t>
            </a:r>
            <a:r>
              <a:rPr sz="1400" spc="-5" dirty="0" err="1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в</a:t>
            </a:r>
            <a:r>
              <a:rPr sz="1400" spc="-5" dirty="0" err="1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жд</a:t>
            </a:r>
            <a:r>
              <a:rPr sz="1400" spc="-5" dirty="0" err="1">
                <a:solidFill>
                  <a:srgbClr val="1F4E79"/>
                </a:solidFill>
                <a:latin typeface="Arial Narrow"/>
                <a:cs typeface="Arial Narrow"/>
              </a:rPr>
              <a:t>е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ния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пр</a:t>
            </a:r>
            <a:r>
              <a:rPr sz="1400" spc="-10" dirty="0" err="1">
                <a:solidFill>
                  <a:srgbClr val="1F4E79"/>
                </a:solidFill>
                <a:latin typeface="Arial Narrow"/>
                <a:cs typeface="Arial Narrow"/>
              </a:rPr>
              <a:t>о</a:t>
            </a:r>
            <a:r>
              <a:rPr sz="1400" spc="-5" dirty="0" err="1">
                <a:solidFill>
                  <a:srgbClr val="1F4E79"/>
                </a:solidFill>
                <a:latin typeface="Arial Narrow"/>
                <a:cs typeface="Arial Narrow"/>
              </a:rPr>
              <a:t>е</a:t>
            </a:r>
            <a:r>
              <a:rPr sz="1400" dirty="0" err="1">
                <a:solidFill>
                  <a:srgbClr val="1F4E79"/>
                </a:solidFill>
                <a:latin typeface="Arial Narrow"/>
                <a:cs typeface="Arial Narrow"/>
              </a:rPr>
              <a:t>ктов</a:t>
            </a:r>
            <a:r>
              <a:rPr lang="ru-RU" sz="140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ООО</a:t>
            </a:r>
            <a:r>
              <a:rPr sz="1400" spc="-30" dirty="0">
                <a:solidFill>
                  <a:srgbClr val="1F4E79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Б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С</a:t>
            </a:r>
            <a:r>
              <a:rPr sz="1400" spc="-5" dirty="0">
                <a:solidFill>
                  <a:srgbClr val="1F4E79"/>
                </a:solidFill>
                <a:latin typeface="Arial Narrow"/>
                <a:cs typeface="Arial Narrow"/>
              </a:rPr>
              <a:t>Р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-Ко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н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с</a:t>
            </a:r>
            <a:r>
              <a:rPr sz="1400" spc="-10" dirty="0">
                <a:solidFill>
                  <a:srgbClr val="1F4E79"/>
                </a:solidFill>
                <a:latin typeface="Arial Narrow"/>
                <a:cs typeface="Arial Narrow"/>
              </a:rPr>
              <a:t>а</a:t>
            </a:r>
            <a:r>
              <a:rPr sz="1400" dirty="0">
                <a:solidFill>
                  <a:srgbClr val="1F4E79"/>
                </a:solidFill>
                <a:latin typeface="Arial Narrow"/>
                <a:cs typeface="Arial Narrow"/>
              </a:rPr>
              <a:t>лтинг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ru-RU" sz="1400" dirty="0">
                <a:solidFill>
                  <a:srgbClr val="1F4E79"/>
                </a:solidFill>
                <a:latin typeface="Arial Narrow"/>
              </a:rPr>
              <a:t>Мальцев Алексей</a:t>
            </a:r>
            <a:endParaRPr sz="1400" dirty="0">
              <a:solidFill>
                <a:srgbClr val="1F4E79"/>
              </a:solidFill>
              <a:latin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lang="en-US" sz="1400" u="heavy" spc="-10" dirty="0">
                <a:solidFill>
                  <a:srgbClr val="0462C1"/>
                </a:solidFill>
                <a:latin typeface="Arial Narrow"/>
                <a:cs typeface="Arial Narrow"/>
                <a:hlinkClick r:id="rId2"/>
              </a:rPr>
              <a:t>info</a:t>
            </a:r>
            <a:r>
              <a:rPr sz="1400" u="heavy" spc="-10" dirty="0">
                <a:solidFill>
                  <a:srgbClr val="0462C1"/>
                </a:solidFill>
                <a:latin typeface="Arial Narrow"/>
                <a:cs typeface="Arial Narrow"/>
                <a:hlinkClick r:id="rId2"/>
              </a:rPr>
              <a:t>@</a:t>
            </a:r>
            <a:r>
              <a:rPr sz="1400" u="heavy" spc="-5" dirty="0">
                <a:solidFill>
                  <a:srgbClr val="0462C1"/>
                </a:solidFill>
                <a:latin typeface="Arial Narrow"/>
                <a:cs typeface="Arial Narrow"/>
                <a:hlinkClick r:id="rId2"/>
              </a:rPr>
              <a:t>bsrp</a:t>
            </a:r>
            <a:r>
              <a:rPr lang="en-US" sz="1400" u="heavy" spc="-5" dirty="0">
                <a:solidFill>
                  <a:srgbClr val="0462C1"/>
                </a:solidFill>
                <a:latin typeface="Arial Narrow"/>
                <a:cs typeface="Arial Narrow"/>
                <a:hlinkClick r:id="rId2"/>
              </a:rPr>
              <a:t>s</a:t>
            </a:r>
            <a:r>
              <a:rPr sz="1400" u="heavy" dirty="0">
                <a:solidFill>
                  <a:srgbClr val="0462C1"/>
                </a:solidFill>
                <a:latin typeface="Arial Narrow"/>
                <a:cs typeface="Arial Narrow"/>
                <a:hlinkClick r:id="rId2"/>
              </a:rPr>
              <a:t>.ru</a:t>
            </a:r>
            <a:r>
              <a:rPr sz="1400" dirty="0">
                <a:solidFill>
                  <a:srgbClr val="0462C1"/>
                </a:solidFill>
                <a:latin typeface="Arial Narrow"/>
                <a:cs typeface="Arial Narrow"/>
              </a:rPr>
              <a:t> </a:t>
            </a:r>
            <a:endParaRPr lang="en-US" sz="1400" dirty="0">
              <a:solidFill>
                <a:srgbClr val="0462C1"/>
              </a:solidFill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sz="1400" u="heavy" dirty="0">
                <a:solidFill>
                  <a:srgbClr val="0462C1"/>
                </a:solidFill>
                <a:latin typeface="Arial Narrow"/>
                <a:cs typeface="Arial Narrow"/>
                <a:hlinkClick r:id="rId3"/>
              </a:rPr>
              <a:t>w</a:t>
            </a:r>
            <a:r>
              <a:rPr sz="1400" u="heavy" spc="-10" dirty="0">
                <a:solidFill>
                  <a:srgbClr val="0462C1"/>
                </a:solidFill>
                <a:latin typeface="Arial Narrow"/>
                <a:cs typeface="Arial Narrow"/>
                <a:hlinkClick r:id="rId3"/>
              </a:rPr>
              <a:t>w</a:t>
            </a:r>
            <a:r>
              <a:rPr sz="1400" u="heavy" spc="-65" dirty="0">
                <a:solidFill>
                  <a:srgbClr val="0462C1"/>
                </a:solidFill>
                <a:latin typeface="Arial Narrow"/>
                <a:cs typeface="Arial Narrow"/>
                <a:hlinkClick r:id="rId3"/>
              </a:rPr>
              <a:t>w</a:t>
            </a:r>
            <a:r>
              <a:rPr sz="1400" u="heavy" dirty="0">
                <a:solidFill>
                  <a:srgbClr val="0462C1"/>
                </a:solidFill>
                <a:latin typeface="Arial Narrow"/>
                <a:cs typeface="Arial Narrow"/>
                <a:hlinkClick r:id="rId3"/>
              </a:rPr>
              <a:t>.bsrps.ru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0988D8-190B-4380-8016-13D22F25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4416081"/>
            <a:ext cx="2795671" cy="209675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33F748D9-ED16-4305-BE04-F784D770EF01}"/>
              </a:ext>
            </a:extLst>
          </p:cNvPr>
          <p:cNvSpPr txBox="1"/>
          <p:nvPr/>
        </p:nvSpPr>
        <p:spPr>
          <a:xfrm>
            <a:off x="7430124" y="5412515"/>
            <a:ext cx="41649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defRPr sz="140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r>
              <a:rPr lang="ru-RU" dirty="0"/>
              <a:t>Источник данных: Единый федеральный реестр сведений о банкротстве, </a:t>
            </a:r>
            <a:r>
              <a:rPr lang="en-US" dirty="0"/>
              <a:t>http://bankrot.fedresurs.ru/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124" y="5868802"/>
            <a:ext cx="3390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F0A945C-001A-4863-9CBC-06BC01205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122955"/>
              </p:ext>
            </p:extLst>
          </p:nvPr>
        </p:nvGraphicFramePr>
        <p:xfrm>
          <a:off x="558354" y="575169"/>
          <a:ext cx="5096068" cy="278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D1C3E-FAF4-492C-AE88-A919EA7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Изменение цены продаж по типам аукционов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37777-C506-46DC-8635-DE4CA3C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object 57">
            <a:extLst>
              <a:ext uri="{FF2B5EF4-FFF2-40B4-BE49-F238E27FC236}">
                <a16:creationId xmlns:a16="http://schemas.microsoft.com/office/drawing/2014/main" id="{1C1F8366-656F-4C48-A0BD-BED6D85D3B0B}"/>
              </a:ext>
            </a:extLst>
          </p:cNvPr>
          <p:cNvSpPr txBox="1"/>
          <p:nvPr/>
        </p:nvSpPr>
        <p:spPr>
          <a:xfrm>
            <a:off x="169288" y="625393"/>
            <a:ext cx="54893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Среднее изменение стоимости </a:t>
            </a:r>
            <a:r>
              <a:rPr lang="ru-RU" sz="1200" b="1" spc="-20" dirty="0">
                <a:solidFill>
                  <a:srgbClr val="585858"/>
                </a:solidFill>
                <a:latin typeface="Arial Narrow"/>
                <a:cs typeface="Arial Narrow"/>
              </a:rPr>
              <a:t>лота</a:t>
            </a:r>
            <a:r>
              <a:rPr sz="1200" b="1" spc="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200" b="1" spc="5" dirty="0">
                <a:solidFill>
                  <a:srgbClr val="585858"/>
                </a:solidFill>
                <a:latin typeface="Arial Narrow"/>
                <a:cs typeface="Arial Narrow"/>
              </a:rPr>
              <a:t>в</a:t>
            </a:r>
            <a:r>
              <a:rPr sz="1200" b="1" spc="1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200" b="1" spc="15" dirty="0">
                <a:solidFill>
                  <a:srgbClr val="585858"/>
                </a:solidFill>
                <a:latin typeface="Arial Narrow"/>
                <a:cs typeface="Arial Narrow"/>
              </a:rPr>
              <a:t>первом квартале</a:t>
            </a:r>
            <a:r>
              <a:rPr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2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200" b="1" spc="-5" dirty="0">
                <a:solidFill>
                  <a:srgbClr val="585858"/>
                </a:solidFill>
                <a:latin typeface="Arial Narrow"/>
                <a:cs typeface="Arial Narrow"/>
              </a:rPr>
              <a:t>% к первоначальной цене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7" name="object 127">
            <a:extLst>
              <a:ext uri="{FF2B5EF4-FFF2-40B4-BE49-F238E27FC236}">
                <a16:creationId xmlns:a16="http://schemas.microsoft.com/office/drawing/2014/main" id="{CE734500-BC5C-4F4E-BBAF-F4A9E22D4D8F}"/>
              </a:ext>
            </a:extLst>
          </p:cNvPr>
          <p:cNvSpPr/>
          <p:nvPr/>
        </p:nvSpPr>
        <p:spPr>
          <a:xfrm>
            <a:off x="5749290" y="835913"/>
            <a:ext cx="0" cy="5876290"/>
          </a:xfrm>
          <a:custGeom>
            <a:avLst/>
            <a:gdLst/>
            <a:ahLst/>
            <a:cxnLst/>
            <a:rect l="l" t="t" r="r" b="b"/>
            <a:pathLst>
              <a:path h="5876290">
                <a:moveTo>
                  <a:pt x="0" y="5875693"/>
                </a:moveTo>
                <a:lnTo>
                  <a:pt x="0" y="0"/>
                </a:lnTo>
              </a:path>
            </a:pathLst>
          </a:custGeom>
          <a:ln w="28956">
            <a:solidFill>
              <a:srgbClr val="1F4E7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8">
            <a:extLst>
              <a:ext uri="{FF2B5EF4-FFF2-40B4-BE49-F238E27FC236}">
                <a16:creationId xmlns:a16="http://schemas.microsoft.com/office/drawing/2014/main" id="{D39D9928-27AE-4389-BC62-B99B7FFDB3C8}"/>
              </a:ext>
            </a:extLst>
          </p:cNvPr>
          <p:cNvSpPr/>
          <p:nvPr/>
        </p:nvSpPr>
        <p:spPr>
          <a:xfrm>
            <a:off x="5915660" y="914400"/>
            <a:ext cx="6276340" cy="2514600"/>
          </a:xfrm>
          <a:custGeom>
            <a:avLst/>
            <a:gdLst/>
            <a:ahLst/>
            <a:cxnLst/>
            <a:rect l="l" t="t" r="r" b="b"/>
            <a:pathLst>
              <a:path w="6276340" h="2514600">
                <a:moveTo>
                  <a:pt x="0" y="2514600"/>
                </a:moveTo>
                <a:lnTo>
                  <a:pt x="6275832" y="2514600"/>
                </a:lnTo>
                <a:lnTo>
                  <a:pt x="6275832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7">
            <a:extLst>
              <a:ext uri="{FF2B5EF4-FFF2-40B4-BE49-F238E27FC236}">
                <a16:creationId xmlns:a16="http://schemas.microsoft.com/office/drawing/2014/main" id="{11B16EA9-A69F-4E9A-B13D-8E6336A789B2}"/>
              </a:ext>
            </a:extLst>
          </p:cNvPr>
          <p:cNvSpPr txBox="1"/>
          <p:nvPr/>
        </p:nvSpPr>
        <p:spPr>
          <a:xfrm>
            <a:off x="89913" y="3604167"/>
            <a:ext cx="54893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Среднее изменение стоимости </a:t>
            </a:r>
            <a:r>
              <a:rPr lang="ru-RU" sz="1200" b="1" spc="-20" dirty="0">
                <a:solidFill>
                  <a:srgbClr val="585858"/>
                </a:solidFill>
                <a:latin typeface="Arial Narrow"/>
                <a:cs typeface="Arial Narrow"/>
              </a:rPr>
              <a:t>лота в течение всего года</a:t>
            </a:r>
            <a:r>
              <a:rPr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2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200" b="1" spc="-5" dirty="0">
                <a:solidFill>
                  <a:srgbClr val="585858"/>
                </a:solidFill>
                <a:latin typeface="Arial Narrow"/>
                <a:cs typeface="Arial Narrow"/>
              </a:rPr>
              <a:t>% к первоначальной цене</a:t>
            </a:r>
            <a:endParaRPr sz="1200" dirty="0">
              <a:latin typeface="Arial Narrow"/>
              <a:cs typeface="Arial Narrow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3EBA22D-4832-4450-9137-F92B0BC7D897}"/>
              </a:ext>
            </a:extLst>
          </p:cNvPr>
          <p:cNvGraphicFramePr/>
          <p:nvPr>
            <p:extLst/>
          </p:nvPr>
        </p:nvGraphicFramePr>
        <p:xfrm>
          <a:off x="558354" y="3696500"/>
          <a:ext cx="5096068" cy="278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bject 131">
            <a:extLst>
              <a:ext uri="{FF2B5EF4-FFF2-40B4-BE49-F238E27FC236}">
                <a16:creationId xmlns:a16="http://schemas.microsoft.com/office/drawing/2014/main" id="{41DA8A1B-C3EA-4ECA-86DE-0C4ABD33B32C}"/>
              </a:ext>
            </a:extLst>
          </p:cNvPr>
          <p:cNvSpPr txBox="1"/>
          <p:nvPr/>
        </p:nvSpPr>
        <p:spPr>
          <a:xfrm>
            <a:off x="5919342" y="1023336"/>
            <a:ext cx="6196965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Изменение цен в 1 квартале 2017 г.  стало менее значимым по сравнению аналогичным периодом в 2014 -2017 гг.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Примечательно, что стабилизировался как рост цен на открытых аукционах, так и снижение цен в публичном предложении.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Возможно, оценка лотов при подготовке к торгам стала ближе к ожиданиям инвесторов. 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 связи с тем, что сезонный пик активности приходится на 2 и 3 кварталы, результаты за первый квартал могут быть не репрезентативны для всего года. 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sz="14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</p:spTree>
    <p:extLst>
      <p:ext uri="{BB962C8B-B14F-4D97-AF65-F5344CB8AC3E}">
        <p14:creationId xmlns:p14="http://schemas.microsoft.com/office/powerpoint/2010/main" val="279695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525" y="2419350"/>
            <a:ext cx="9534525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результатов работы площадок по данным за 1 квартал 2018 г.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Рейтинги площадок по отдельным показателям работы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Интегральный рейтинг электронных торговых площадок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 методики анализа и составления рейтинга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062675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561603"/>
              </p:ext>
            </p:extLst>
          </p:nvPr>
        </p:nvGraphicFramePr>
        <p:xfrm>
          <a:off x="71044" y="943450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количеству опубликованных лотов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12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526787" y="943451"/>
            <a:ext cx="478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опубл</a:t>
            </a:r>
            <a:r>
              <a:rPr sz="1600" b="1" spc="-15" dirty="0" err="1">
                <a:solidFill>
                  <a:srgbClr val="585858"/>
                </a:solidFill>
                <a:latin typeface="Arial Narrow"/>
                <a:cs typeface="Arial Narrow"/>
              </a:rPr>
              <a:t>и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ков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нных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лотов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за 1 </a:t>
            </a:r>
            <a:r>
              <a:rPr lang="ru-RU"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квфртал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853048" y="943451"/>
            <a:ext cx="465315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опубл</a:t>
            </a:r>
            <a:r>
              <a:rPr sz="1600" b="1" spc="-15" dirty="0" err="1">
                <a:solidFill>
                  <a:srgbClr val="585858"/>
                </a:solidFill>
                <a:latin typeface="Arial Narrow"/>
                <a:cs typeface="Arial Narrow"/>
              </a:rPr>
              <a:t>и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ков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нных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лотов</a:t>
            </a:r>
            <a:r>
              <a:rPr sz="1600" b="1" spc="2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за период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28599" y="65676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</p:spTree>
    <p:extLst>
      <p:ext uri="{BB962C8B-B14F-4D97-AF65-F5344CB8AC3E}">
        <p14:creationId xmlns:p14="http://schemas.microsoft.com/office/powerpoint/2010/main" val="21176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79211"/>
              </p:ext>
            </p:extLst>
          </p:nvPr>
        </p:nvGraphicFramePr>
        <p:xfrm>
          <a:off x="71044" y="943450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599" y="65676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615841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количеству участников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13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526787" y="943451"/>
            <a:ext cx="47886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участников за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445154" y="943451"/>
            <a:ext cx="54689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участников за период 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275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15749"/>
              </p:ext>
            </p:extLst>
          </p:nvPr>
        </p:nvGraphicFramePr>
        <p:xfrm>
          <a:off x="71044" y="943450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599" y="65422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861845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торгам, признанным состоявшимися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14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830681" y="943451"/>
            <a:ext cx="41808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успешных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лотов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за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720818" y="943451"/>
            <a:ext cx="491761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о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ли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ч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е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с</a:t>
            </a:r>
            <a:r>
              <a:rPr sz="1600" b="1" spc="-20" dirty="0" err="1">
                <a:solidFill>
                  <a:srgbClr val="585858"/>
                </a:solidFill>
                <a:latin typeface="Arial Narrow"/>
                <a:cs typeface="Arial Narrow"/>
              </a:rPr>
              <a:t>т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во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успешных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лотов</a:t>
            </a:r>
            <a:r>
              <a:rPr sz="1600" b="1" spc="2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25" dirty="0">
                <a:solidFill>
                  <a:srgbClr val="585858"/>
                </a:solidFill>
                <a:latin typeface="Arial Narrow"/>
                <a:cs typeface="Arial Narrow"/>
              </a:rPr>
              <a:t>за период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25" dirty="0">
                <a:solidFill>
                  <a:srgbClr val="585858"/>
                </a:solidFill>
                <a:latin typeface="Arial Narrow"/>
                <a:cs typeface="Arial Narrow"/>
              </a:rPr>
              <a:t>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716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978085"/>
              </p:ext>
            </p:extLst>
          </p:nvPr>
        </p:nvGraphicFramePr>
        <p:xfrm>
          <a:off x="-41482" y="943449"/>
          <a:ext cx="5875020" cy="539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45930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доле состоявшихся торгов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15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322184" y="943451"/>
            <a:ext cx="519783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Доля лотов, признанных состоявшимися</a:t>
            </a:r>
            <a:r>
              <a:rPr lang="en-US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за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301063" y="943451"/>
            <a:ext cx="57571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Доля лотов, признанных состоявшимися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25" dirty="0">
                <a:solidFill>
                  <a:srgbClr val="585858"/>
                </a:solidFill>
                <a:latin typeface="Arial Narrow"/>
                <a:cs typeface="Arial Narrow"/>
              </a:rPr>
              <a:t>с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lang="ru-RU"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 г. по 1 квартал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2018 г.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lgDash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lgDash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lgDash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lgDash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lgDash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</p:spTree>
    <p:extLst>
      <p:ext uri="{BB962C8B-B14F-4D97-AF65-F5344CB8AC3E}">
        <p14:creationId xmlns:p14="http://schemas.microsoft.com/office/powerpoint/2010/main" val="428383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039358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стоимости реализованного имущества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16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623430" y="943451"/>
            <a:ext cx="498930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Стоимость реализованного имущества за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млрд.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646128" y="943451"/>
            <a:ext cx="506699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Стоимость реализованного имущества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7 г., млрд.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28599" y="65041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176456"/>
              </p:ext>
            </p:extLst>
          </p:nvPr>
        </p:nvGraphicFramePr>
        <p:xfrm>
          <a:off x="412109" y="943448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089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975617"/>
              </p:ext>
            </p:extLst>
          </p:nvPr>
        </p:nvGraphicFramePr>
        <p:xfrm>
          <a:off x="5415078" y="957623"/>
          <a:ext cx="6715961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9121"/>
              </p:ext>
            </p:extLst>
          </p:nvPr>
        </p:nvGraphicFramePr>
        <p:xfrm>
          <a:off x="308146" y="943449"/>
          <a:ext cx="5456724" cy="539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средней цене состоявшегося лота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17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474748" y="943451"/>
            <a:ext cx="48927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Средняя цена лота за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301063" y="943451"/>
            <a:ext cx="57571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Средняя цена лота 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</p:spTree>
    <p:extLst>
      <p:ext uri="{BB962C8B-B14F-4D97-AF65-F5344CB8AC3E}">
        <p14:creationId xmlns:p14="http://schemas.microsoft.com/office/powerpoint/2010/main" val="19241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337903"/>
              </p:ext>
            </p:extLst>
          </p:nvPr>
        </p:nvGraphicFramePr>
        <p:xfrm>
          <a:off x="308146" y="943449"/>
          <a:ext cx="5456724" cy="539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553248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росту цены продажи лота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18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474748" y="943451"/>
            <a:ext cx="48927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Средний рост цены лота в 1 квартале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%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301063" y="943451"/>
            <a:ext cx="57571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Средний рост цены лота за период 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г. по 1 квартал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%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</a:t>
            </a:r>
            <a:r>
              <a:rPr lang="en-US" sz="1000" dirty="0"/>
              <a:t>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3786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05669C5-F2D1-46AD-BCB2-F2D023709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42354"/>
              </p:ext>
            </p:extLst>
          </p:nvPr>
        </p:nvGraphicFramePr>
        <p:xfrm>
          <a:off x="308146" y="943449"/>
          <a:ext cx="5456724" cy="539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CDB626C0-7239-4714-AB62-520AE0B5C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59870"/>
              </p:ext>
            </p:extLst>
          </p:nvPr>
        </p:nvGraphicFramePr>
        <p:xfrm>
          <a:off x="6242113" y="943449"/>
          <a:ext cx="5875020" cy="5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96CD-EDF2-4B03-B1FD-BC14DF37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ЭТП.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снижению цены продажи лота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4632B-7723-4529-A875-A856F8C2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19</a:t>
            </a:fld>
            <a:endParaRPr lang="ru-RU"/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18A5DF76-BF98-4D64-A883-9CFEF1BF759C}"/>
              </a:ext>
            </a:extLst>
          </p:cNvPr>
          <p:cNvSpPr txBox="1"/>
          <p:nvPr/>
        </p:nvSpPr>
        <p:spPr>
          <a:xfrm>
            <a:off x="474748" y="943451"/>
            <a:ext cx="48927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Среднее снижение цены лота в</a:t>
            </a:r>
            <a:r>
              <a:rPr lang="en-US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1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квартале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8 г., %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136">
            <a:extLst>
              <a:ext uri="{FF2B5EF4-FFF2-40B4-BE49-F238E27FC236}">
                <a16:creationId xmlns:a16="http://schemas.microsoft.com/office/drawing/2014/main" id="{38E44584-FB84-4151-B1FE-7396CA821289}"/>
              </a:ext>
            </a:extLst>
          </p:cNvPr>
          <p:cNvSpPr txBox="1"/>
          <p:nvPr/>
        </p:nvSpPr>
        <p:spPr>
          <a:xfrm>
            <a:off x="6301063" y="943451"/>
            <a:ext cx="575712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Среднее снижение цены лота за период с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0</a:t>
            </a:r>
            <a:r>
              <a:rPr sz="1600" b="1" spc="-80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1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по 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201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7 гг., %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1" name="object 137">
            <a:extLst>
              <a:ext uri="{FF2B5EF4-FFF2-40B4-BE49-F238E27FC236}">
                <a16:creationId xmlns:a16="http://schemas.microsoft.com/office/drawing/2014/main" id="{82D3E1A4-B1FD-4E72-9A57-83115F63ACE6}"/>
              </a:ext>
            </a:extLst>
          </p:cNvPr>
          <p:cNvSpPr txBox="1"/>
          <p:nvPr/>
        </p:nvSpPr>
        <p:spPr>
          <a:xfrm>
            <a:off x="5841491" y="1451442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</a:t>
            </a:r>
            <a:endParaRPr/>
          </a:p>
        </p:txBody>
      </p:sp>
      <p:sp>
        <p:nvSpPr>
          <p:cNvPr id="12" name="object 138">
            <a:extLst>
              <a:ext uri="{FF2B5EF4-FFF2-40B4-BE49-F238E27FC236}">
                <a16:creationId xmlns:a16="http://schemas.microsoft.com/office/drawing/2014/main" id="{01A85D41-2DAA-4604-9683-B4D55DFFA3C0}"/>
              </a:ext>
            </a:extLst>
          </p:cNvPr>
          <p:cNvSpPr txBox="1"/>
          <p:nvPr/>
        </p:nvSpPr>
        <p:spPr>
          <a:xfrm>
            <a:off x="5841491" y="19284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2</a:t>
            </a:r>
            <a:endParaRPr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9C69E1E2-718C-47DD-BC06-20CC6E469810}"/>
              </a:ext>
            </a:extLst>
          </p:cNvPr>
          <p:cNvSpPr txBox="1"/>
          <p:nvPr/>
        </p:nvSpPr>
        <p:spPr>
          <a:xfrm>
            <a:off x="5841491" y="2405368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3</a:t>
            </a:r>
            <a:endParaRPr/>
          </a:p>
        </p:txBody>
      </p:sp>
      <p:sp>
        <p:nvSpPr>
          <p:cNvPr id="14" name="object 140">
            <a:extLst>
              <a:ext uri="{FF2B5EF4-FFF2-40B4-BE49-F238E27FC236}">
                <a16:creationId xmlns:a16="http://schemas.microsoft.com/office/drawing/2014/main" id="{713E6532-EDCB-4332-AD28-1B0188EDDE85}"/>
              </a:ext>
            </a:extLst>
          </p:cNvPr>
          <p:cNvSpPr/>
          <p:nvPr/>
        </p:nvSpPr>
        <p:spPr>
          <a:xfrm>
            <a:off x="5841491" y="2882331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4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4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6" name="object 142">
            <a:extLst>
              <a:ext uri="{FF2B5EF4-FFF2-40B4-BE49-F238E27FC236}">
                <a16:creationId xmlns:a16="http://schemas.microsoft.com/office/drawing/2014/main" id="{770379F9-CC51-4F66-B264-BB362BD2FEA7}"/>
              </a:ext>
            </a:extLst>
          </p:cNvPr>
          <p:cNvSpPr txBox="1"/>
          <p:nvPr/>
        </p:nvSpPr>
        <p:spPr>
          <a:xfrm>
            <a:off x="5841491" y="3359294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7" name="object 143">
            <a:extLst>
              <a:ext uri="{FF2B5EF4-FFF2-40B4-BE49-F238E27FC236}">
                <a16:creationId xmlns:a16="http://schemas.microsoft.com/office/drawing/2014/main" id="{58ECD016-45E7-4E9E-89D1-886447E0908E}"/>
              </a:ext>
            </a:extLst>
          </p:cNvPr>
          <p:cNvSpPr/>
          <p:nvPr/>
        </p:nvSpPr>
        <p:spPr>
          <a:xfrm>
            <a:off x="5841491" y="383625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346075" h="283845">
                <a:moveTo>
                  <a:pt x="0" y="283463"/>
                </a:moveTo>
                <a:lnTo>
                  <a:pt x="345948" y="283463"/>
                </a:lnTo>
                <a:lnTo>
                  <a:pt x="34594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 Narrow"/>
              </a:rPr>
              <a:t>6</a:t>
            </a:r>
            <a:endParaRPr sz="140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18" name="object 144">
            <a:extLst>
              <a:ext uri="{FF2B5EF4-FFF2-40B4-BE49-F238E27FC236}">
                <a16:creationId xmlns:a16="http://schemas.microsoft.com/office/drawing/2014/main" id="{1A86BEF6-56F4-4B1F-A989-A943AAA15F2F}"/>
              </a:ext>
            </a:extLst>
          </p:cNvPr>
          <p:cNvSpPr txBox="1"/>
          <p:nvPr/>
        </p:nvSpPr>
        <p:spPr>
          <a:xfrm>
            <a:off x="5841491" y="4313220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7</a:t>
            </a:r>
            <a:endParaRPr/>
          </a:p>
        </p:txBody>
      </p:sp>
      <p:sp>
        <p:nvSpPr>
          <p:cNvPr id="19" name="object 145">
            <a:extLst>
              <a:ext uri="{FF2B5EF4-FFF2-40B4-BE49-F238E27FC236}">
                <a16:creationId xmlns:a16="http://schemas.microsoft.com/office/drawing/2014/main" id="{C3008FFE-A744-43AA-8EBE-D89E6B05F173}"/>
              </a:ext>
            </a:extLst>
          </p:cNvPr>
          <p:cNvSpPr txBox="1"/>
          <p:nvPr/>
        </p:nvSpPr>
        <p:spPr>
          <a:xfrm>
            <a:off x="5841491" y="4790183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8</a:t>
            </a:r>
            <a:endParaRPr/>
          </a:p>
        </p:txBody>
      </p:sp>
      <p:sp>
        <p:nvSpPr>
          <p:cNvPr id="20" name="object 146">
            <a:extLst>
              <a:ext uri="{FF2B5EF4-FFF2-40B4-BE49-F238E27FC236}">
                <a16:creationId xmlns:a16="http://schemas.microsoft.com/office/drawing/2014/main" id="{659F5B75-9584-4E1D-83E2-1338A3619880}"/>
              </a:ext>
            </a:extLst>
          </p:cNvPr>
          <p:cNvSpPr txBox="1"/>
          <p:nvPr/>
        </p:nvSpPr>
        <p:spPr>
          <a:xfrm>
            <a:off x="5841491" y="5267146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9</a:t>
            </a:r>
            <a:endParaRPr/>
          </a:p>
        </p:txBody>
      </p:sp>
      <p:sp>
        <p:nvSpPr>
          <p:cNvPr id="21" name="object 147">
            <a:extLst>
              <a:ext uri="{FF2B5EF4-FFF2-40B4-BE49-F238E27FC236}">
                <a16:creationId xmlns:a16="http://schemas.microsoft.com/office/drawing/2014/main" id="{EE8D4881-8672-4D9F-9FED-ED97FF3BAD31}"/>
              </a:ext>
            </a:extLst>
          </p:cNvPr>
          <p:cNvSpPr txBox="1"/>
          <p:nvPr/>
        </p:nvSpPr>
        <p:spPr>
          <a:xfrm>
            <a:off x="5841491" y="5744105"/>
            <a:ext cx="324000" cy="324000"/>
          </a:xfrm>
          <a:prstGeom prst="rect">
            <a:avLst/>
          </a:prstGeom>
          <a:ln w="12191">
            <a:solidFill>
              <a:srgbClr val="FF0000"/>
            </a:solidFill>
            <a:prstDash val="solid"/>
          </a:ln>
        </p:spPr>
        <p:txBody>
          <a:bodyPr vert="horz"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lnSpc>
                <a:spcPct val="100000"/>
              </a:lnSpc>
              <a:defRPr sz="140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r>
              <a:rPr dirty="0"/>
              <a:t>10</a:t>
            </a: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2017</a:t>
            </a:r>
          </a:p>
        </p:txBody>
      </p:sp>
    </p:spTree>
    <p:extLst>
      <p:ext uri="{BB962C8B-B14F-4D97-AF65-F5344CB8AC3E}">
        <p14:creationId xmlns:p14="http://schemas.microsoft.com/office/powerpoint/2010/main" val="61481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525" y="1752600"/>
            <a:ext cx="9534525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результатов работы площадок по данным за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кв. 2018 г.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Рейтинги площадок по отдельным показателям работы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Интегральный рейтинг электронных торговых площадок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 методики анализа и составления рейтинга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8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525" y="3067050"/>
            <a:ext cx="9534525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результатов работы площадок по данным за 1 квартал 2018 г.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Рейтинги площадок по отдельным показателям работы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Интегральный рейтинг электронных торговых площадок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 методики анализа и составления рейтинга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2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74C0-A670-40FC-9A73-856FF818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Рейтинг ЭТП. ТОП-10 по совокупности показателей работы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31930-A0E0-44EC-90BE-ECBFF3A1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21</a:t>
            </a:fld>
            <a:endParaRPr lang="ru-RU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9A2D37E-E24E-4962-94B9-DA0DCD469338}"/>
              </a:ext>
            </a:extLst>
          </p:cNvPr>
          <p:cNvSpPr/>
          <p:nvPr/>
        </p:nvSpPr>
        <p:spPr>
          <a:xfrm>
            <a:off x="161544" y="5974078"/>
            <a:ext cx="11717020" cy="867410"/>
          </a:xfrm>
          <a:custGeom>
            <a:avLst/>
            <a:gdLst/>
            <a:ahLst/>
            <a:cxnLst/>
            <a:rect l="l" t="t" r="r" b="b"/>
            <a:pathLst>
              <a:path w="11717020" h="867409">
                <a:moveTo>
                  <a:pt x="0" y="867156"/>
                </a:moveTo>
                <a:lnTo>
                  <a:pt x="11716512" y="867156"/>
                </a:lnTo>
                <a:lnTo>
                  <a:pt x="11716512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BA6B4A6-4FE9-402B-96FC-1F53FF0B5651}"/>
              </a:ext>
            </a:extLst>
          </p:cNvPr>
          <p:cNvSpPr txBox="1"/>
          <p:nvPr/>
        </p:nvSpPr>
        <p:spPr>
          <a:xfrm>
            <a:off x="239674" y="5997662"/>
            <a:ext cx="1156144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600"/>
              </a:lnSpc>
            </a:pPr>
            <a:r>
              <a:rPr sz="1400" dirty="0">
                <a:latin typeface="Arial Narrow"/>
                <a:cs typeface="Arial Narrow"/>
              </a:rPr>
              <a:t>Была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сдел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на</a:t>
            </a:r>
            <a:r>
              <a:rPr sz="1400" spc="1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ценка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6</a:t>
            </a:r>
            <a:r>
              <a:rPr sz="1400" spc="-5" dirty="0">
                <a:latin typeface="Arial Narrow"/>
                <a:cs typeface="Arial Narrow"/>
              </a:rPr>
              <a:t>1</a:t>
            </a:r>
            <a:r>
              <a:rPr sz="1400" dirty="0">
                <a:latin typeface="Arial Narrow"/>
                <a:cs typeface="Arial Narrow"/>
              </a:rPr>
              <a:t>-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й</a:t>
            </a:r>
            <a:r>
              <a:rPr sz="1400" spc="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электр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нн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й</a:t>
            </a:r>
            <a:r>
              <a:rPr sz="1400" spc="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то</a:t>
            </a:r>
            <a:r>
              <a:rPr sz="1400" spc="-10" dirty="0">
                <a:latin typeface="Arial Narrow"/>
                <a:cs typeface="Arial Narrow"/>
              </a:rPr>
              <a:t>р</a:t>
            </a:r>
            <a:r>
              <a:rPr sz="1400" dirty="0">
                <a:latin typeface="Arial Narrow"/>
                <a:cs typeface="Arial Narrow"/>
              </a:rPr>
              <a:t>гов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й</a:t>
            </a:r>
            <a:r>
              <a:rPr sz="1400" spc="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площ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дк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.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Вне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завис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мости</a:t>
            </a:r>
            <a:r>
              <a:rPr sz="1400" spc="-3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сумма</a:t>
            </a:r>
            <a:r>
              <a:rPr sz="1400" spc="-10" dirty="0">
                <a:latin typeface="Arial Narrow"/>
                <a:cs typeface="Arial Narrow"/>
              </a:rPr>
              <a:t>р</a:t>
            </a:r>
            <a:r>
              <a:rPr sz="1400" dirty="0">
                <a:latin typeface="Arial Narrow"/>
                <a:cs typeface="Arial Narrow"/>
              </a:rPr>
              <a:t>н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го количества лот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в по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всем ан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лиз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spc="-5" dirty="0">
                <a:latin typeface="Arial Narrow"/>
                <a:cs typeface="Arial Narrow"/>
              </a:rPr>
              <a:t>р</a:t>
            </a:r>
            <a:r>
              <a:rPr sz="1400" dirty="0">
                <a:latin typeface="Arial Narrow"/>
                <a:cs typeface="Arial Narrow"/>
              </a:rPr>
              <a:t>уем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м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ЭТП,</a:t>
            </a:r>
            <a:r>
              <a:rPr sz="1400" spc="-5" dirty="0">
                <a:latin typeface="Arial Narrow"/>
                <a:cs typeface="Arial Narrow"/>
              </a:rPr>
              <a:t> 80</a:t>
            </a:r>
            <a:r>
              <a:rPr sz="1400" dirty="0">
                <a:latin typeface="Arial Narrow"/>
                <a:cs typeface="Arial Narrow"/>
              </a:rPr>
              <a:t>%</a:t>
            </a:r>
            <a:r>
              <a:rPr sz="1400" spc="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лот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в 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змещ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ются на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10</a:t>
            </a:r>
            <a:r>
              <a:rPr sz="1400" spc="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пл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щ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дк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х.</a:t>
            </a:r>
            <a:r>
              <a:rPr sz="1400" spc="1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Для о</a:t>
            </a:r>
            <a:r>
              <a:rPr sz="1400" spc="-5" dirty="0">
                <a:latin typeface="Arial Narrow"/>
                <a:cs typeface="Arial Narrow"/>
              </a:rPr>
              <a:t>ц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нки д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б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вили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ще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пять пок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з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-5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л</a:t>
            </a:r>
            <a:r>
              <a:rPr sz="1400" spc="-10" dirty="0">
                <a:latin typeface="Arial Narrow"/>
                <a:cs typeface="Arial Narrow"/>
              </a:rPr>
              <a:t>ей</a:t>
            </a:r>
            <a:r>
              <a:rPr sz="1400" dirty="0">
                <a:latin typeface="Arial Narrow"/>
                <a:cs typeface="Arial Narrow"/>
              </a:rPr>
              <a:t>,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к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spc="-10" dirty="0">
                <a:latin typeface="Arial Narrow"/>
                <a:cs typeface="Arial Narrow"/>
              </a:rPr>
              <a:t>ры</a:t>
            </a:r>
            <a:r>
              <a:rPr sz="1400" dirty="0">
                <a:latin typeface="Arial Narrow"/>
                <a:cs typeface="Arial Narrow"/>
              </a:rPr>
              <a:t>е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сумм</a:t>
            </a:r>
            <a:r>
              <a:rPr sz="1400" spc="-10" dirty="0">
                <a:latin typeface="Arial Narrow"/>
                <a:cs typeface="Arial Narrow"/>
              </a:rPr>
              <a:t>ар</a:t>
            </a:r>
            <a:r>
              <a:rPr sz="1400" dirty="0">
                <a:latin typeface="Arial Narrow"/>
                <a:cs typeface="Arial Narrow"/>
              </a:rPr>
              <a:t>но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пок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з</a:t>
            </a:r>
            <a:r>
              <a:rPr sz="1400" spc="-10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в</a:t>
            </a:r>
            <a:r>
              <a:rPr sz="1400" spc="-10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ют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не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т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лько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эфф</a:t>
            </a:r>
            <a:r>
              <a:rPr sz="1400" spc="-5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ктивн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сть,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но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и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</a:t>
            </a:r>
            <a:r>
              <a:rPr sz="1400" spc="-10" dirty="0">
                <a:latin typeface="Arial Narrow"/>
                <a:cs typeface="Arial Narrow"/>
              </a:rPr>
              <a:t>ер</a:t>
            </a:r>
            <a:r>
              <a:rPr sz="1400" dirty="0">
                <a:latin typeface="Arial Narrow"/>
                <a:cs typeface="Arial Narrow"/>
              </a:rPr>
              <a:t>сп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ктив</a:t>
            </a:r>
            <a:r>
              <a:rPr sz="1400" spc="10" dirty="0">
                <a:latin typeface="Arial Narrow"/>
                <a:cs typeface="Arial Narrow"/>
              </a:rPr>
              <a:t>н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сть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ЭТП,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не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вх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дящих</a:t>
            </a:r>
            <a:r>
              <a:rPr sz="1400" spc="-1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в 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сновную десятку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по общ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му</a:t>
            </a:r>
            <a:r>
              <a:rPr sz="1400" spc="1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бъему</a:t>
            </a:r>
            <a:r>
              <a:rPr sz="1400" spc="-1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ра</a:t>
            </a:r>
            <a:r>
              <a:rPr sz="1400" dirty="0">
                <a:latin typeface="Arial Narrow"/>
                <a:cs typeface="Arial Narrow"/>
              </a:rPr>
              <a:t>змещ</a:t>
            </a:r>
            <a:r>
              <a:rPr sz="1400" spc="-10" dirty="0">
                <a:latin typeface="Arial Narrow"/>
                <a:cs typeface="Arial Narrow"/>
              </a:rPr>
              <a:t>е</a:t>
            </a:r>
            <a:r>
              <a:rPr sz="1400" dirty="0">
                <a:latin typeface="Arial Narrow"/>
                <a:cs typeface="Arial Narrow"/>
              </a:rPr>
              <a:t>нн</a:t>
            </a:r>
            <a:r>
              <a:rPr sz="1400" spc="-5" dirty="0">
                <a:latin typeface="Arial Narrow"/>
                <a:cs typeface="Arial Narrow"/>
              </a:rPr>
              <a:t>ы</a:t>
            </a:r>
            <a:r>
              <a:rPr sz="1400" dirty="0">
                <a:latin typeface="Arial Narrow"/>
                <a:cs typeface="Arial Narrow"/>
              </a:rPr>
              <a:t>х лот</a:t>
            </a:r>
            <a:r>
              <a:rPr sz="1400" spc="-10" dirty="0">
                <a:latin typeface="Arial Narrow"/>
                <a:cs typeface="Arial Narrow"/>
              </a:rPr>
              <a:t>о</a:t>
            </a:r>
            <a:r>
              <a:rPr sz="1400" dirty="0">
                <a:latin typeface="Arial Narrow"/>
                <a:cs typeface="Arial Narrow"/>
              </a:rPr>
              <a:t>в.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F4CF50-9747-44A1-BE51-A405A0098C63}"/>
              </a:ext>
            </a:extLst>
          </p:cNvPr>
          <p:cNvSpPr/>
          <p:nvPr/>
        </p:nvSpPr>
        <p:spPr>
          <a:xfrm>
            <a:off x="162305" y="5935217"/>
            <a:ext cx="11718290" cy="0"/>
          </a:xfrm>
          <a:custGeom>
            <a:avLst/>
            <a:gdLst/>
            <a:ahLst/>
            <a:cxnLst/>
            <a:rect l="l" t="t" r="r" b="b"/>
            <a:pathLst>
              <a:path w="11718290">
                <a:moveTo>
                  <a:pt x="0" y="0"/>
                </a:moveTo>
                <a:lnTo>
                  <a:pt x="11717909" y="0"/>
                </a:lnTo>
              </a:path>
            </a:pathLst>
          </a:custGeom>
          <a:ln w="28956">
            <a:solidFill>
              <a:srgbClr val="1F4E7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A05CAF7-EB87-4115-8E70-21A4881EAE42}"/>
              </a:ext>
            </a:extLst>
          </p:cNvPr>
          <p:cNvSpPr/>
          <p:nvPr/>
        </p:nvSpPr>
        <p:spPr>
          <a:xfrm>
            <a:off x="161544" y="5974078"/>
            <a:ext cx="11717020" cy="867410"/>
          </a:xfrm>
          <a:custGeom>
            <a:avLst/>
            <a:gdLst/>
            <a:ahLst/>
            <a:cxnLst/>
            <a:rect l="l" t="t" r="r" b="b"/>
            <a:pathLst>
              <a:path w="11717020" h="867409">
                <a:moveTo>
                  <a:pt x="0" y="867156"/>
                </a:moveTo>
                <a:lnTo>
                  <a:pt x="11716512" y="867156"/>
                </a:lnTo>
                <a:lnTo>
                  <a:pt x="11716512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F8A583D-67F6-4B2C-9DCC-36383495B330}"/>
              </a:ext>
            </a:extLst>
          </p:cNvPr>
          <p:cNvSpPr txBox="1"/>
          <p:nvPr/>
        </p:nvSpPr>
        <p:spPr>
          <a:xfrm>
            <a:off x="239674" y="5997662"/>
            <a:ext cx="11561445" cy="639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600"/>
              </a:lnSpc>
            </a:pPr>
            <a:r>
              <a:rPr sz="1400" dirty="0">
                <a:latin typeface="Arial Narrow" panose="020B0606020202030204" pitchFamily="34" charset="0"/>
              </a:rPr>
              <a:t>Была сделана </a:t>
            </a:r>
            <a:r>
              <a:rPr sz="1400" dirty="0" err="1">
                <a:latin typeface="Arial Narrow" panose="020B0606020202030204" pitchFamily="34" charset="0"/>
              </a:rPr>
              <a:t>оценка</a:t>
            </a:r>
            <a:r>
              <a:rPr sz="1400" dirty="0">
                <a:latin typeface="Arial Narrow" panose="020B0606020202030204" pitchFamily="34" charset="0"/>
              </a:rPr>
              <a:t> 6</a:t>
            </a:r>
            <a:r>
              <a:rPr lang="ru-RU" sz="1400" dirty="0">
                <a:latin typeface="Arial Narrow" panose="020B0606020202030204" pitchFamily="34" charset="0"/>
              </a:rPr>
              <a:t>2-х</a:t>
            </a:r>
            <a:r>
              <a:rPr sz="1400" dirty="0">
                <a:latin typeface="Arial Narrow" panose="020B0606020202030204" pitchFamily="34" charset="0"/>
              </a:rPr>
              <a:t> </a:t>
            </a:r>
            <a:r>
              <a:rPr sz="1400" dirty="0" err="1">
                <a:latin typeface="Arial Narrow" panose="020B0606020202030204" pitchFamily="34" charset="0"/>
              </a:rPr>
              <a:t>электронн</a:t>
            </a:r>
            <a:r>
              <a:rPr lang="ru-RU" sz="1400" dirty="0" err="1">
                <a:latin typeface="Arial Narrow" panose="020B0606020202030204" pitchFamily="34" charset="0"/>
              </a:rPr>
              <a:t>ых</a:t>
            </a:r>
            <a:r>
              <a:rPr sz="1400" dirty="0">
                <a:latin typeface="Arial Narrow" panose="020B0606020202030204" pitchFamily="34" charset="0"/>
              </a:rPr>
              <a:t> </a:t>
            </a:r>
            <a:r>
              <a:rPr sz="1400" dirty="0" err="1">
                <a:latin typeface="Arial Narrow" panose="020B0606020202030204" pitchFamily="34" charset="0"/>
              </a:rPr>
              <a:t>торгов</a:t>
            </a:r>
            <a:r>
              <a:rPr lang="ru-RU" sz="1400" dirty="0" err="1">
                <a:latin typeface="Arial Narrow" panose="020B0606020202030204" pitchFamily="34" charset="0"/>
              </a:rPr>
              <a:t>ых</a:t>
            </a:r>
            <a:r>
              <a:rPr sz="1400" dirty="0">
                <a:latin typeface="Arial Narrow" panose="020B0606020202030204" pitchFamily="34" charset="0"/>
              </a:rPr>
              <a:t> </a:t>
            </a:r>
            <a:r>
              <a:rPr sz="1400" dirty="0" err="1">
                <a:latin typeface="Arial Narrow" panose="020B0606020202030204" pitchFamily="34" charset="0"/>
              </a:rPr>
              <a:t>площад</a:t>
            </a:r>
            <a:r>
              <a:rPr lang="ru-RU" sz="1400" dirty="0" err="1">
                <a:latin typeface="Arial Narrow" panose="020B0606020202030204" pitchFamily="34" charset="0"/>
              </a:rPr>
              <a:t>ок</a:t>
            </a:r>
            <a:r>
              <a:rPr sz="1400" dirty="0">
                <a:latin typeface="Arial Narrow" panose="020B0606020202030204" pitchFamily="34" charset="0"/>
              </a:rPr>
              <a:t>. Вне зависимости от суммарного количества лотов по всем анализируемым ЭТП, </a:t>
            </a:r>
            <a:r>
              <a:rPr lang="ru-RU" sz="1400" dirty="0">
                <a:latin typeface="Arial Narrow" panose="020B0606020202030204" pitchFamily="34" charset="0"/>
              </a:rPr>
              <a:t>77</a:t>
            </a:r>
            <a:r>
              <a:rPr sz="1400" dirty="0">
                <a:latin typeface="Arial Narrow" panose="020B0606020202030204" pitchFamily="34" charset="0"/>
              </a:rPr>
              <a:t>% лотов размещаются на 10 площадках. Для оценки добавили еще пять показателей, которые суммарно показывают не только эффективность, но и перспективность ЭТП, не входящих в основную десятку по общему объему размещенных лотов.</a:t>
            </a: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EE865A60-B949-4F97-80BC-54F0DC2CE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72098"/>
              </p:ext>
            </p:extLst>
          </p:nvPr>
        </p:nvGraphicFramePr>
        <p:xfrm>
          <a:off x="0" y="936718"/>
          <a:ext cx="12122873" cy="2172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394">
                <a:tc rowSpan="2">
                  <a:txBody>
                    <a:bodyPr/>
                    <a:lstStyle/>
                    <a:p>
                      <a:pPr marL="83820" marR="37465" indent="12065" algn="ctr">
                        <a:lnSpc>
                          <a:spcPct val="111300"/>
                        </a:lnSpc>
                      </a:pP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щее 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ици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Площадка</a:t>
                      </a:r>
                      <a:endParaRPr sz="85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23">
                <a:tc vMerge="1">
                  <a:txBody>
                    <a:bodyPr/>
                    <a:lstStyle/>
                    <a:p>
                      <a:pPr marL="83820" marR="37465" indent="12065" algn="ctr">
                        <a:lnSpc>
                          <a:spcPct val="1113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>
                      <a:solidFill>
                        <a:srgbClr val="000000"/>
                      </a:solidFill>
                      <a:prstDash val="soli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22860" indent="-195580" algn="ctr">
                        <a:lnSpc>
                          <a:spcPct val="111500"/>
                        </a:lnSpc>
                      </a:pP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11500"/>
                        </a:lnSpc>
                      </a:pPr>
                      <a:r>
                        <a:rPr sz="850" b="1" spc="15" dirty="0" err="1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 err="1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 err="1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еа</a:t>
                      </a:r>
                      <a:r>
                        <a:rPr sz="850" b="1" spc="10" dirty="0" err="1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 err="1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 err="1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35" dirty="0" err="1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 имущества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41910" indent="-153035" algn="ctr">
                        <a:lnSpc>
                          <a:spcPct val="111500"/>
                        </a:lnSpc>
                      </a:pPr>
                      <a:r>
                        <a:rPr sz="850" b="1" dirty="0">
                          <a:latin typeface="Arial Narrow"/>
                          <a:cs typeface="Arial Narrow"/>
                        </a:rPr>
                        <a:t>%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изменения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19050" indent="-3810" algn="ctr">
                        <a:lnSpc>
                          <a:spcPct val="111300"/>
                        </a:lnSpc>
                      </a:pPr>
                      <a:r>
                        <a:rPr sz="850" b="1" spc="30" dirty="0">
                          <a:latin typeface="Arial Narrow"/>
                          <a:cs typeface="Arial Narrow"/>
                        </a:rPr>
                        <a:t>Ко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ор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ам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х 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ш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8415" indent="3175" algn="ctr">
                        <a:lnSpc>
                          <a:spcPct val="111300"/>
                        </a:lnSpc>
                      </a:pPr>
                      <a:r>
                        <a:rPr sz="850" b="1" dirty="0">
                          <a:latin typeface="Arial Narrow"/>
                          <a:cs typeface="Arial Narrow"/>
                        </a:rPr>
                        <a:t>% 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ор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ам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 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ш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725" indent="0" algn="ctr">
                        <a:lnSpc>
                          <a:spcPct val="1115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я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Российский аукционный дом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10%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10%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Межотраслевая торговая система «Фабрикант»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Центр дистанционных торгов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Электронная площадка Центра реализации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Аукционы Сибири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Межрегиональная Электронная Торговая Система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Уральская электронная торговая площадка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«Новые информационные сервисы»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«Электронная торговая площадка ELECTRO-TORGI.RU»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Всероссийская Электронная Торговая Площадка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80AC3DA-2265-4CF8-B5D0-4985664055EF}"/>
              </a:ext>
            </a:extLst>
          </p:cNvPr>
          <p:cNvSpPr/>
          <p:nvPr/>
        </p:nvSpPr>
        <p:spPr>
          <a:xfrm>
            <a:off x="59473" y="679785"/>
            <a:ext cx="2428882" cy="204878"/>
          </a:xfrm>
          <a:prstGeom prst="roundRect">
            <a:avLst/>
          </a:prstGeom>
          <a:solidFill>
            <a:srgbClr val="C5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результатам 1 квартала 2018 г.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E95C322E-AF77-4B01-B4DE-626DF2EF2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76803"/>
              </p:ext>
            </p:extLst>
          </p:nvPr>
        </p:nvGraphicFramePr>
        <p:xfrm>
          <a:off x="0" y="3544244"/>
          <a:ext cx="12122873" cy="2171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44394">
                <a:tc rowSpan="2">
                  <a:txBody>
                    <a:bodyPr/>
                    <a:lstStyle/>
                    <a:p>
                      <a:pPr marL="83820" marR="37465" indent="12065" algn="ctr">
                        <a:lnSpc>
                          <a:spcPct val="111300"/>
                        </a:lnSpc>
                      </a:pP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щее 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ици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Площадка</a:t>
                      </a:r>
                      <a:endParaRPr sz="85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лл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42">
                <a:tc vMerge="1">
                  <a:txBody>
                    <a:bodyPr/>
                    <a:lstStyle/>
                    <a:p>
                      <a:pPr marL="83820" marR="37465" indent="12065" algn="ctr">
                        <a:lnSpc>
                          <a:spcPct val="1113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>
                      <a:solidFill>
                        <a:srgbClr val="000000"/>
                      </a:solidFill>
                      <a:prstDash val="soli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22860" indent="-195580" algn="ctr">
                        <a:lnSpc>
                          <a:spcPct val="111500"/>
                        </a:lnSpc>
                      </a:pP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>
                        <a:lnSpc>
                          <a:spcPct val="111500"/>
                        </a:lnSpc>
                      </a:pPr>
                      <a:r>
                        <a:rPr sz="850" b="1" spc="15" dirty="0" err="1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 err="1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 err="1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еа</a:t>
                      </a:r>
                      <a:r>
                        <a:rPr sz="850" b="1" spc="10" dirty="0" err="1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 err="1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25" dirty="0" err="1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 err="1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30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35" dirty="0" err="1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 имущества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41910" indent="-153035" algn="ctr">
                        <a:lnSpc>
                          <a:spcPct val="111500"/>
                        </a:lnSpc>
                      </a:pPr>
                      <a:r>
                        <a:rPr sz="850" b="1" dirty="0">
                          <a:latin typeface="Arial Narrow"/>
                          <a:cs typeface="Arial Narrow"/>
                        </a:rPr>
                        <a:t>%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850" b="1" dirty="0">
                          <a:latin typeface="Arial Narrow"/>
                          <a:cs typeface="Arial Narrow"/>
                        </a:rPr>
                        <a:t>изменения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ы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19050" indent="-3810" algn="ctr">
                        <a:lnSpc>
                          <a:spcPct val="111300"/>
                        </a:lnSpc>
                      </a:pPr>
                      <a:r>
                        <a:rPr sz="850" b="1" spc="30" dirty="0">
                          <a:latin typeface="Arial Narrow"/>
                          <a:cs typeface="Arial Narrow"/>
                        </a:rPr>
                        <a:t>Ко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ч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15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ор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ам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х 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ш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18415" indent="3175" algn="ctr">
                        <a:lnSpc>
                          <a:spcPct val="111300"/>
                        </a:lnSpc>
                      </a:pPr>
                      <a:r>
                        <a:rPr sz="850" b="1" dirty="0">
                          <a:latin typeface="Arial Narrow"/>
                          <a:cs typeface="Arial Narrow"/>
                        </a:rPr>
                        <a:t>% 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-30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ор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ам 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spc="-2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 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ш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ся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725" indent="0" algn="ctr">
                        <a:lnSpc>
                          <a:spcPct val="111500"/>
                        </a:lnSpc>
                      </a:pPr>
                      <a:r>
                        <a:rPr sz="850" b="1" spc="1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я </a:t>
                      </a:r>
                      <a:r>
                        <a:rPr sz="850" b="1" spc="25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50" b="1" spc="-3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5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50" b="1" spc="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50" b="1" spc="3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50" b="1" spc="-2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50" b="1" dirty="0">
                          <a:latin typeface="Arial Narrow"/>
                          <a:cs typeface="Arial Narrow"/>
                        </a:rPr>
                        <a:t>а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Центр дистанционных торгов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10%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10%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lang="ru-RU" sz="850" dirty="0">
                          <a:latin typeface="Arial Narrow"/>
                          <a:cs typeface="Arial Narrow"/>
                        </a:rPr>
                        <a:t>20%</a:t>
                      </a: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T w="9739">
                      <a:solidFill>
                        <a:srgbClr val="000000"/>
                      </a:solidFill>
                      <a:prstDash val="solid"/>
                    </a:lnT>
                    <a:lnB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T w="9739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Межрегиональная Электронная Торговая Система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ЗАО «Сбербанк-АСТ»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Российский аукционный дом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97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Межотраслевая торговая система «Фабрикант»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B2B-Center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МЕТА-ИНВЕСТ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«ТЕНДЕР ГАРАНТ»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Электронная площадка Центра реализации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113">
                      <a:solidFill>
                        <a:srgbClr val="000000"/>
                      </a:solidFill>
                      <a:prstDash val="solid"/>
                    </a:lnL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Электронная площадка «Аукционный тендерный центр»</a:t>
                      </a:r>
                    </a:p>
                  </a:txBody>
                  <a:tcPr marL="9525" marR="9525" marT="9525" marB="0" anchor="ctr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48">
                      <a:solidFill>
                        <a:srgbClr val="000000"/>
                      </a:solidFill>
                      <a:prstDash val="soli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974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</a:pPr>
                      <a:endParaRPr sz="85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9739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R w="9306">
                      <a:solidFill>
                        <a:srgbClr val="000000"/>
                      </a:solidFill>
                      <a:prstDash val="solid"/>
                    </a:lnR>
                    <a:lnB w="973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090128-B8EC-48F7-9EC1-ACA08D1F3EB5}"/>
              </a:ext>
            </a:extLst>
          </p:cNvPr>
          <p:cNvSpPr/>
          <p:nvPr/>
        </p:nvSpPr>
        <p:spPr>
          <a:xfrm>
            <a:off x="59473" y="3287311"/>
            <a:ext cx="2750962" cy="204878"/>
          </a:xfrm>
          <a:prstGeom prst="roundRect">
            <a:avLst/>
          </a:prstGeom>
          <a:solidFill>
            <a:srgbClr val="C5D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данным за 2011 г. – 1 квартал 2018 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75799" y="5716065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2018, аналитика БСР</a:t>
            </a:r>
          </a:p>
        </p:txBody>
      </p:sp>
    </p:spTree>
    <p:extLst>
      <p:ext uri="{BB962C8B-B14F-4D97-AF65-F5344CB8AC3E}">
        <p14:creationId xmlns:p14="http://schemas.microsoft.com/office/powerpoint/2010/main" val="191353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BA20A7-69B8-4569-8B76-34D56049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25EEC7-658E-4751-B7FE-6513C7C5CABB}"/>
              </a:ext>
            </a:extLst>
          </p:cNvPr>
          <p:cNvSpPr/>
          <p:nvPr/>
        </p:nvSpPr>
        <p:spPr>
          <a:xfrm>
            <a:off x="0" y="0"/>
            <a:ext cx="12192000" cy="94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1599" y="6557956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2018, аналитика БСР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3FAFFA-D854-4542-A0FE-3CB69FFA2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0"/>
            <a:ext cx="11855824" cy="66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0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BA20A7-69B8-4569-8B76-34D56049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25EEC7-658E-4751-B7FE-6513C7C5CABB}"/>
              </a:ext>
            </a:extLst>
          </p:cNvPr>
          <p:cNvSpPr/>
          <p:nvPr/>
        </p:nvSpPr>
        <p:spPr>
          <a:xfrm>
            <a:off x="0" y="0"/>
            <a:ext cx="12192000" cy="940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9699" y="6597607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2018, аналитика БСР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756875-E5AF-4894-9D7F-5014DDDA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6" y="0"/>
            <a:ext cx="11873753" cy="66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525" y="3724275"/>
            <a:ext cx="9534525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результатов работы площадок по данным за 1 квартал 2018 г.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Рейтинги площадок по отдельным показателям работы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Интегральный рейтинг электронных торговых площадок</a:t>
            </a:r>
          </a:p>
          <a:p>
            <a:pPr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 методики анализа и составления рейтинга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1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Исходные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25952"/>
              </p:ext>
            </p:extLst>
          </p:nvPr>
        </p:nvGraphicFramePr>
        <p:xfrm>
          <a:off x="180977" y="1481666"/>
          <a:ext cx="1183004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8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Блок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опубликованных лотов ЭТП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количества опубликованных лотов по 62 ЭТП*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опубликованных ЭТП лотов с разделением по типам торгов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количества опубликованных лотов 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участников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торгов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количества участников торгов 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Сведения о начальной цене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суммарной начальной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цены имущества, выставленного на торги на ЭТП, в рублях РФ 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" y="847725"/>
            <a:ext cx="1172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 качестве исходных данных для анализа использовалась выгрузка информации из Единого федерального реестра сведений о банкротстве (ЕФРСБ) на 15.04.2018 г. в формате </a:t>
            </a:r>
            <a:r>
              <a:rPr lang="en-US" sz="1400" dirty="0">
                <a:latin typeface="Arial Narrow" panose="020B0606020202030204" pitchFamily="34" charset="0"/>
              </a:rPr>
              <a:t>Excel. </a:t>
            </a:r>
            <a:r>
              <a:rPr lang="ru-RU" sz="1400" dirty="0">
                <a:latin typeface="Arial Narrow" panose="020B0606020202030204" pitchFamily="34" charset="0"/>
              </a:rPr>
              <a:t>Данная выгрузка содержала следующие сведения: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825" y="60170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*В 4 квартале внесены данные по ЭТП «ЮГРА», которые не анализировались в отчете по результатам 3 кв. 2017 г. (в рейтинге оценивалась 61 площадка). С 4 квартала 2017 г. анализ идет по 62 </a:t>
            </a:r>
            <a:r>
              <a:rPr lang="ru-RU" sz="1200" dirty="0" err="1">
                <a:latin typeface="Arial Narrow" panose="020B0606020202030204" pitchFamily="34" charset="0"/>
              </a:rPr>
              <a:t>плошвдкам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</a:p>
          <a:p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5575" y="2734020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5575" y="3934349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5575" y="5047542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02433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Исходные данные (продолжение)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41241"/>
              </p:ext>
            </p:extLst>
          </p:nvPr>
        </p:nvGraphicFramePr>
        <p:xfrm>
          <a:off x="180977" y="872066"/>
          <a:ext cx="1183004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8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Блок данных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Описание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Сведения о начальной цене имущества по состоявшимся лотам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суммарной начальной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цены имущества, по состоявшимся торгам ЭТП, в рублях РФ 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лотов по торгам признанных состоявшимися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количества лотов по торгам, признанным состоявшимся, 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лотов по торгам признанных несостоявшимися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количества лотов по торгам, признанным несостоявшимся, 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Изменение цены в состоявшихся лотах в %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среднего изменения цены по торгам, признанным состоявшимся, по 62 ЭТП в разрезе по кварталам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1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Сведения о стоимости реализованного имущества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Таблица с указанием суммарной стоимости реализованного 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имущества, по состоявшимся торгам ЭТП, в рублях РФ 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 62 ЭТП в разрезе по кварталам</a:t>
                      </a:r>
                      <a:r>
                        <a:rPr lang="ru-RU" sz="1400" baseline="0" dirty="0">
                          <a:latin typeface="Arial Narrow" panose="020B0606020202030204" pitchFamily="34" charset="0"/>
                        </a:rPr>
                        <a:t> за период с 1 квартала 2011 г. по 1 квартал 2018 г. с указанием типа процедуры: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ОА-открытый аукцион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ОК-открытый конкурс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ОП-открытое публичное предложение</a:t>
                      </a:r>
                    </a:p>
                  </a:txBody>
                  <a:tcPr marL="36000" marR="360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62700" y="1457670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62700" y="2524470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2700" y="3604365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2700" y="4684260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62700" y="5718199"/>
            <a:ext cx="4819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ЗА-закрытый аукцион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ЗК-закрытый конкурс </a:t>
            </a:r>
          </a:p>
          <a:p>
            <a:pPr marL="85725" indent="-85725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 Narrow" panose="020B0606020202030204" pitchFamily="34" charset="0"/>
              </a:rPr>
              <a:t>ЗП-закрытое публичное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31028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Подготовка аналитики и работа с данными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50" y="771525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Проверка данных</a:t>
            </a:r>
          </a:p>
          <a:p>
            <a:r>
              <a:rPr lang="ru-RU" dirty="0"/>
              <a:t>Данные по ЭТП, которые существенно отличались от средних значений и исторических значений по данной ЭТП, дополнительно проверялись. Для этого использовались сведения, опубликованные на сайте ЭТП по торгам за соответствующий период. Выбросы корректировались в соответствии с данными сайта.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1971675"/>
            <a:ext cx="1148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Анализ активности электронных площадок</a:t>
            </a:r>
          </a:p>
          <a:p>
            <a:r>
              <a:rPr lang="ru-RU" dirty="0"/>
              <a:t>Рассчитано суммарное количество площадок, которые выставили хотя бы один лот. Рассчитано суммарное количество лотов за 1-й квартал и предыдущий год по всем площадкам.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2840284"/>
            <a:ext cx="1148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Состоявшиеся лоты </a:t>
            </a:r>
          </a:p>
          <a:p>
            <a:r>
              <a:rPr lang="ru-RU" dirty="0"/>
              <a:t>Рассчитано суммарное количество лотов, признанных состоявшимися, за 1-й квартал и за предыдущий год. Рассчитаны доли каждой категории в общем количестве лотов.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" y="3688295"/>
            <a:ext cx="1148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Типы торгов</a:t>
            </a:r>
          </a:p>
          <a:p>
            <a:r>
              <a:rPr lang="ru-RU" dirty="0"/>
              <a:t>Рассчитано суммарное количество лотов, по каждому типу торгов (ОА-открытый аукцион, ОК-открытый конкурс, ОП-открытое публичное предложение, ЗА-закрытый аукцион, ЗК-закрытый конкурс, ЗП-закрытое публичное предложение), за 1-й квартал и предыдущий год. Рассчитаны доли состоявшихся и не состоявшихся лотов для каждого типа торгов.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5001375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Анализ объемов реализованного имущества</a:t>
            </a:r>
          </a:p>
          <a:p>
            <a:r>
              <a:rPr lang="ru-RU" dirty="0"/>
              <a:t>Рассчитан суммарный объем имущества по годам по всем ЭТП по трем категориям (в млрд. руб. РФ): начальная цена имущества, начальная цена имущества по состоявшимся лотам, стоимость реализованного имущества за 1-й квартал и предыдущий год.</a:t>
            </a:r>
          </a:p>
        </p:txBody>
      </p:sp>
    </p:spTree>
    <p:extLst>
      <p:ext uri="{BB962C8B-B14F-4D97-AF65-F5344CB8AC3E}">
        <p14:creationId xmlns:p14="http://schemas.microsoft.com/office/powerpoint/2010/main" val="35549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Подготовка аналитики и работа с данными (продолжение)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50" y="1457325"/>
            <a:ext cx="1148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Анализ средней цены лота</a:t>
            </a:r>
          </a:p>
          <a:p>
            <a:r>
              <a:rPr lang="ru-RU" dirty="0"/>
              <a:t>Рассчитана средняя цена лота как сумма стоимости лотов за период, деленная на суммарное количество лотов по торгам за период – за 1-й квартал и предыдущий год соответственно. Аналитика проведена по трем категориям стоимости лотов: начальная цена по всем выставленным лотам, начальная цена по лотам в состоявшихся торгах, стоимость реализованного имущества.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2887909"/>
            <a:ext cx="1148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Стоимость реализованного имущества по типам аукционов</a:t>
            </a:r>
          </a:p>
          <a:p>
            <a:r>
              <a:rPr lang="ru-RU" dirty="0"/>
              <a:t>Рассчитана суммарная стоимость реализованного имущества по типам торгов (ОА-открытый аукцион, ОК-открытый конкурс, ОП-открытое публичное предложение, ЗА-закрытый аукцион, ЗК-закрытый конкурс, ЗП-закрытое публичное предложение) за 1-й квартал и предыдущий год. Средняя стоимость лота рассчитана как суммарная стоимость реализованного имущества по типу торгов, деленная на соответствующее количество лотов.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" y="4374095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Изменение цены продаж по типам аукционов</a:t>
            </a:r>
          </a:p>
          <a:p>
            <a:r>
              <a:rPr lang="ru-RU" dirty="0"/>
              <a:t>Рассчитано среднее положительное и отрицательное изменение цены в процентах по типам торгов. Данные по категориям ОК-открытый конкурс, ЗА-закрытый аукцион, ЗК-закрытый конкурс, ЗП-закрытое публичное предложение объединены в категорию «Прочее».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" y="674959"/>
            <a:ext cx="1148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Количество участников торгов</a:t>
            </a:r>
          </a:p>
          <a:p>
            <a:r>
              <a:rPr lang="ru-RU" dirty="0"/>
              <a:t>Рассчитано общее количество участников торгов за период по всем 62 ЭТП - за 1-й квартал и предыдущий год соответственно </a:t>
            </a:r>
          </a:p>
        </p:txBody>
      </p:sp>
    </p:spTree>
    <p:extLst>
      <p:ext uri="{BB962C8B-B14F-4D97-AF65-F5344CB8AC3E}">
        <p14:creationId xmlns:p14="http://schemas.microsoft.com/office/powerpoint/2010/main" val="2447258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Расчет 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йтингов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отдельным показателям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50" y="873487"/>
            <a:ext cx="1148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Количество опубликованных лотов</a:t>
            </a:r>
          </a:p>
          <a:p>
            <a:r>
              <a:rPr lang="ru-RU" dirty="0"/>
              <a:t>Рассчитан суммарный показатель количества лотов за 1 квартал 2018 г. и период с 2011 г. по 1 квартал 2018 г. по 62 площадкам. Площадки ранжированы соответственно за 1 квартал 2018 г. и период с 2011 г. по 1 квартал 2018 г. ЭТП с наибольшим количеством опубликованных лотов приведены в списке. Также для каждой площадки из списка рассчитана доля количества лотов к общему числу лотов за соответствующий период. Оставшиеся 52 площадки объединены в категории «Прочее».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" y="2627813"/>
            <a:ext cx="1148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Количество участников</a:t>
            </a:r>
          </a:p>
          <a:p>
            <a:r>
              <a:rPr lang="ru-RU" dirty="0"/>
              <a:t>Рассчитан суммарный показатель количества участников торгов за 1 квартал 2018 г. и период с 2011 г. по 1 квартал 2018 гг. по 62 площадкам. Площадки ранжированы соответственно за 1 квартал 2018 г. и период с 2011 г. по 1 квартал 2018 г. ЭТП с наибольшим количеством участников торгов приведены в списке. Также для каждой площадки из списка рассчитана доля количества участников к общему числу участников за соответствующий период. Оставшиеся 52 площадки объединены в категории «Прочее».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" y="4382139"/>
            <a:ext cx="1148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Количество состоявшихся торгов</a:t>
            </a:r>
          </a:p>
          <a:p>
            <a:r>
              <a:rPr lang="ru-RU" dirty="0"/>
              <a:t>Рассчитан суммарный показатель количества состоявшихся торгов за 1 квартал 2018 г. и период с 2011 г. по 1 квартал 2018 гг. по 62 площадкам. Площадки ранжированы соответственно за 1 квартал 2018 г. и период с 2011 г. по 1 квартал 2018 гг. ЭТП с наибольшим количеством состоявшихся торгов приведены в списке. Также для каждой площадки из списка рассчитана доля состоявшихся к общему числу состоявшихся торгов за соответствующий период. Оставшиеся 52 площадки объединены в категории «Прочее». </a:t>
            </a:r>
          </a:p>
        </p:txBody>
      </p:sp>
    </p:spTree>
    <p:extLst>
      <p:ext uri="{BB962C8B-B14F-4D97-AF65-F5344CB8AC3E}">
        <p14:creationId xmlns:p14="http://schemas.microsoft.com/office/powerpoint/2010/main" val="329678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54174DA-1360-4EF1-B28E-B5E881D58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73992"/>
              </p:ext>
            </p:extLst>
          </p:nvPr>
        </p:nvGraphicFramePr>
        <p:xfrm>
          <a:off x="-139654" y="584077"/>
          <a:ext cx="6702686" cy="295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4F5A8-10CA-471F-908D-7A86956A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Анализ активности электронных площадок</a:t>
            </a:r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C1BF2E0C-B8DE-4656-970A-62867D9FBB45}"/>
              </a:ext>
            </a:extLst>
          </p:cNvPr>
          <p:cNvSpPr txBox="1"/>
          <p:nvPr/>
        </p:nvSpPr>
        <p:spPr>
          <a:xfrm>
            <a:off x="2087203" y="821769"/>
            <a:ext cx="264926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Данные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первый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кв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артал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C031F0-FAC2-484D-BC33-CC4AE1AE2171}"/>
              </a:ext>
            </a:extLst>
          </p:cNvPr>
          <p:cNvSpPr/>
          <p:nvPr/>
        </p:nvSpPr>
        <p:spPr>
          <a:xfrm>
            <a:off x="6489290" y="814209"/>
            <a:ext cx="30765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/>
            <a:r>
              <a:rPr lang="ru-RU" sz="1400" b="1" spc="-10" dirty="0">
                <a:solidFill>
                  <a:srgbClr val="585858"/>
                </a:solidFill>
                <a:latin typeface="Arial Narrow"/>
              </a:rPr>
              <a:t>Активность ЭТП, не  проводивших торги в 1 кв. 2018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0D3C4E0-AA49-4E84-B2C4-44BE2A66E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51226"/>
              </p:ext>
            </p:extLst>
          </p:nvPr>
        </p:nvGraphicFramePr>
        <p:xfrm>
          <a:off x="6489290" y="1209975"/>
          <a:ext cx="5572493" cy="2225040"/>
        </p:xfrm>
        <a:graphic>
          <a:graphicData uri="http://schemas.openxmlformats.org/drawingml/2006/table">
            <a:tbl>
              <a:tblPr firstRow="1" bandRow="1"/>
              <a:tblGrid>
                <a:gridCol w="2808040">
                  <a:extLst>
                    <a:ext uri="{9D8B030D-6E8A-4147-A177-3AD203B41FA5}">
                      <a16:colId xmlns:a16="http://schemas.microsoft.com/office/drawing/2014/main" val="3648421541"/>
                    </a:ext>
                  </a:extLst>
                </a:gridCol>
                <a:gridCol w="310613">
                  <a:extLst>
                    <a:ext uri="{9D8B030D-6E8A-4147-A177-3AD203B41FA5}">
                      <a16:colId xmlns:a16="http://schemas.microsoft.com/office/drawing/2014/main" val="2379070781"/>
                    </a:ext>
                  </a:extLst>
                </a:gridCol>
                <a:gridCol w="310625">
                  <a:extLst>
                    <a:ext uri="{9D8B030D-6E8A-4147-A177-3AD203B41FA5}">
                      <a16:colId xmlns:a16="http://schemas.microsoft.com/office/drawing/2014/main" val="2142633877"/>
                    </a:ext>
                  </a:extLst>
                </a:gridCol>
                <a:gridCol w="310631">
                  <a:extLst>
                    <a:ext uri="{9D8B030D-6E8A-4147-A177-3AD203B41FA5}">
                      <a16:colId xmlns:a16="http://schemas.microsoft.com/office/drawing/2014/main" val="204948945"/>
                    </a:ext>
                  </a:extLst>
                </a:gridCol>
                <a:gridCol w="310625">
                  <a:extLst>
                    <a:ext uri="{9D8B030D-6E8A-4147-A177-3AD203B41FA5}">
                      <a16:colId xmlns:a16="http://schemas.microsoft.com/office/drawing/2014/main" val="45827796"/>
                    </a:ext>
                  </a:extLst>
                </a:gridCol>
                <a:gridCol w="380444">
                  <a:extLst>
                    <a:ext uri="{9D8B030D-6E8A-4147-A177-3AD203B41FA5}">
                      <a16:colId xmlns:a16="http://schemas.microsoft.com/office/drawing/2014/main" val="2184460899"/>
                    </a:ext>
                  </a:extLst>
                </a:gridCol>
                <a:gridCol w="380505">
                  <a:extLst>
                    <a:ext uri="{9D8B030D-6E8A-4147-A177-3AD203B41FA5}">
                      <a16:colId xmlns:a16="http://schemas.microsoft.com/office/drawing/2014/main" val="3338722128"/>
                    </a:ext>
                  </a:extLst>
                </a:gridCol>
                <a:gridCol w="380505">
                  <a:extLst>
                    <a:ext uri="{9D8B030D-6E8A-4147-A177-3AD203B41FA5}">
                      <a16:colId xmlns:a16="http://schemas.microsoft.com/office/drawing/2014/main" val="1942183551"/>
                    </a:ext>
                  </a:extLst>
                </a:gridCol>
                <a:gridCol w="380505">
                  <a:extLst>
                    <a:ext uri="{9D8B030D-6E8A-4147-A177-3AD203B41FA5}">
                      <a16:colId xmlns:a16="http://schemas.microsoft.com/office/drawing/2014/main" val="879067929"/>
                    </a:ext>
                  </a:extLst>
                </a:gridCol>
              </a:tblGrid>
              <a:tr h="7955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Arial Narrow"/>
                          <a:cs typeface="Arial Narrow"/>
                        </a:rPr>
                        <a:t>2011</a:t>
                      </a:r>
                      <a:endParaRPr sz="10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2012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2013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2014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2015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2016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2017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2018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915408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АрбиТ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ре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йд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32546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МФБ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70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89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29564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Открытая торговая площадка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40269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Сибирская электронная площадка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58992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ЭТП </a:t>
                      </a:r>
                      <a:r>
                        <a:rPr lang="ru-RU" sz="800" b="1" dirty="0" err="1">
                          <a:latin typeface="Arial Narrow"/>
                          <a:cs typeface="Arial Narrow"/>
                        </a:rPr>
                        <a:t>Агенда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533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5535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ЭТС24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4342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«Эле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рт»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975036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Би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не</a:t>
                      </a:r>
                      <a:r>
                        <a:rPr sz="800" b="1" spc="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Гр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пп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163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90454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Вл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ди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рск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ий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нд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й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Центр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06389"/>
                  </a:ext>
                </a:extLst>
              </a:tr>
              <a:tr h="9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Меж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ег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он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трон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Торг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Пл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щ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ад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52891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Межрегиональный Тендер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35207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РИД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56643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Электронная площадка №1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12873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трон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пло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щ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ад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Груп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омпаний</a:t>
                      </a:r>
                      <a:r>
                        <a:rPr sz="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ВИТ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32257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ЭТП «Поволжский аукционный дом»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29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65955"/>
                  </a:ext>
                </a:extLst>
              </a:tr>
              <a:tr h="93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ЭТП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«Торг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ов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Интег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ац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ио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Сист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ма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нд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р»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01208"/>
                  </a:ext>
                </a:extLst>
              </a:tr>
              <a:tr h="9319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Электронный капитал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37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6FA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662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353987-B1D1-4E15-B344-76ABE24A3047}"/>
              </a:ext>
            </a:extLst>
          </p:cNvPr>
          <p:cNvSpPr txBox="1"/>
          <p:nvPr/>
        </p:nvSpPr>
        <p:spPr>
          <a:xfrm>
            <a:off x="9585960" y="921931"/>
            <a:ext cx="24758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85725" algn="ctr">
              <a:defRPr sz="1600" b="1" spc="-10">
                <a:solidFill>
                  <a:srgbClr val="585858"/>
                </a:solidFill>
                <a:latin typeface="Arial Narrow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Количество лотов </a:t>
            </a:r>
            <a:r>
              <a:rPr lang="ru-RU" sz="1200">
                <a:solidFill>
                  <a:schemeClr val="tx1"/>
                </a:solidFill>
              </a:rPr>
              <a:t>в 1 </a:t>
            </a:r>
            <a:r>
              <a:rPr lang="ru-RU" sz="1200" dirty="0">
                <a:solidFill>
                  <a:schemeClr val="tx1"/>
                </a:solidFill>
              </a:rPr>
              <a:t>квартале года</a:t>
            </a:r>
          </a:p>
        </p:txBody>
      </p:sp>
      <p:sp>
        <p:nvSpPr>
          <p:cNvPr id="18" name="object 66">
            <a:extLst>
              <a:ext uri="{FF2B5EF4-FFF2-40B4-BE49-F238E27FC236}">
                <a16:creationId xmlns:a16="http://schemas.microsoft.com/office/drawing/2014/main" id="{EA4638B9-7D73-4694-B29C-347C42FCC978}"/>
              </a:ext>
            </a:extLst>
          </p:cNvPr>
          <p:cNvSpPr/>
          <p:nvPr/>
        </p:nvSpPr>
        <p:spPr>
          <a:xfrm>
            <a:off x="5420105" y="1858136"/>
            <a:ext cx="1000125" cy="495300"/>
          </a:xfrm>
          <a:custGeom>
            <a:avLst/>
            <a:gdLst/>
            <a:ahLst/>
            <a:cxnLst/>
            <a:rect l="l" t="t" r="r" b="b"/>
            <a:pathLst>
              <a:path w="1000125" h="495300">
                <a:moveTo>
                  <a:pt x="0" y="495300"/>
                </a:moveTo>
                <a:lnTo>
                  <a:pt x="999744" y="495300"/>
                </a:lnTo>
                <a:lnTo>
                  <a:pt x="9997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28956">
            <a:solidFill>
              <a:srgbClr val="EC7C3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784CB131-0C6D-46E1-80E8-D5F670904260}"/>
              </a:ext>
            </a:extLst>
          </p:cNvPr>
          <p:cNvSpPr/>
          <p:nvPr/>
        </p:nvSpPr>
        <p:spPr>
          <a:xfrm>
            <a:off x="5420105" y="2638425"/>
            <a:ext cx="1000125" cy="495300"/>
          </a:xfrm>
          <a:custGeom>
            <a:avLst/>
            <a:gdLst/>
            <a:ahLst/>
            <a:cxnLst/>
            <a:rect l="l" t="t" r="r" b="b"/>
            <a:pathLst>
              <a:path w="1000125" h="495300">
                <a:moveTo>
                  <a:pt x="0" y="495300"/>
                </a:moveTo>
                <a:lnTo>
                  <a:pt x="999744" y="495300"/>
                </a:lnTo>
                <a:lnTo>
                  <a:pt x="9997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28956">
            <a:solidFill>
              <a:srgbClr val="006FC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7">
            <a:extLst>
              <a:ext uri="{FF2B5EF4-FFF2-40B4-BE49-F238E27FC236}">
                <a16:creationId xmlns:a16="http://schemas.microsoft.com/office/drawing/2014/main" id="{548A4487-BAC0-41BB-A750-537947BB535D}"/>
              </a:ext>
            </a:extLst>
          </p:cNvPr>
          <p:cNvSpPr txBox="1"/>
          <p:nvPr/>
        </p:nvSpPr>
        <p:spPr>
          <a:xfrm>
            <a:off x="5519673" y="1905154"/>
            <a:ext cx="80073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201</a:t>
            </a:r>
            <a:r>
              <a:rPr lang="ru-RU"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8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vs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 2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0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sz="900" b="1" spc="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</a:t>
            </a:r>
            <a:r>
              <a:rPr sz="900" b="1" spc="-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lang="ru-RU" sz="900" b="1" spc="-15" dirty="0">
                <a:solidFill>
                  <a:srgbClr val="C55A11"/>
                </a:solidFill>
                <a:latin typeface="Arial Narrow"/>
                <a:cs typeface="Arial Narrow"/>
              </a:rPr>
              <a:t> ↑ </a:t>
            </a:r>
            <a:r>
              <a:rPr lang="ru-RU" sz="900" b="1" dirty="0">
                <a:solidFill>
                  <a:srgbClr val="C55A11"/>
                </a:solidFill>
                <a:latin typeface="Arial Narrow"/>
                <a:cs typeface="Arial Narrow"/>
              </a:rPr>
              <a:t>37х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v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s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2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0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lang="ru-RU" sz="900" b="1" dirty="0">
                <a:solidFill>
                  <a:srgbClr val="C55A11"/>
                </a:solidFill>
                <a:latin typeface="Arial Narrow"/>
                <a:cs typeface="Arial Narrow"/>
              </a:rPr>
              <a:t>7</a:t>
            </a:r>
            <a:r>
              <a:rPr sz="900" b="1" spc="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 </a:t>
            </a:r>
            <a:r>
              <a:rPr lang="ru-RU" sz="900" b="1" dirty="0">
                <a:solidFill>
                  <a:srgbClr val="C55A11"/>
                </a:solidFill>
                <a:latin typeface="Arial Narrow"/>
                <a:cs typeface="Arial Narrow"/>
              </a:rPr>
              <a:t>+</a:t>
            </a:r>
            <a:r>
              <a:rPr sz="900" b="1" spc="-30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lang="ru-RU" sz="900" b="1" spc="-30" dirty="0">
                <a:solidFill>
                  <a:srgbClr val="C55A11"/>
                </a:solidFill>
                <a:latin typeface="Arial Narrow"/>
                <a:cs typeface="Arial Narrow"/>
              </a:rPr>
              <a:t> 65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1" name="object 69">
            <a:extLst>
              <a:ext uri="{FF2B5EF4-FFF2-40B4-BE49-F238E27FC236}">
                <a16:creationId xmlns:a16="http://schemas.microsoft.com/office/drawing/2014/main" id="{CB5FA14F-5A80-4702-9734-E991BB257416}"/>
              </a:ext>
            </a:extLst>
          </p:cNvPr>
          <p:cNvSpPr txBox="1"/>
          <p:nvPr/>
        </p:nvSpPr>
        <p:spPr>
          <a:xfrm>
            <a:off x="5505958" y="2684807"/>
            <a:ext cx="82867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201</a:t>
            </a:r>
            <a:r>
              <a:rPr lang="ru-RU"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8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vs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 2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0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sz="900" b="1" spc="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</a:t>
            </a:r>
            <a:r>
              <a:rPr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ru-RU"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↑ 5,6х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v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s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2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0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lang="ru-RU" sz="900" b="1" dirty="0">
                <a:solidFill>
                  <a:srgbClr val="006FC0"/>
                </a:solidFill>
                <a:latin typeface="Arial Narrow"/>
                <a:cs typeface="Arial Narrow"/>
              </a:rPr>
              <a:t>7</a:t>
            </a:r>
            <a:r>
              <a:rPr sz="900" b="1" spc="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 </a:t>
            </a:r>
            <a:r>
              <a:rPr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-</a:t>
            </a:r>
            <a:r>
              <a:rPr sz="900" b="1" spc="-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ru-RU" sz="900" b="1" spc="-10" dirty="0">
                <a:solidFill>
                  <a:srgbClr val="006FC0"/>
                </a:solidFill>
                <a:latin typeface="Arial Narrow"/>
                <a:cs typeface="Arial Narrow"/>
              </a:rPr>
              <a:t>  4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1E7A3BCE-013F-42AA-94BC-6CF464D4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0B3B0C27-CFC9-4804-AE3D-C1C19765E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591730"/>
              </p:ext>
            </p:extLst>
          </p:nvPr>
        </p:nvGraphicFramePr>
        <p:xfrm>
          <a:off x="-176526" y="3607543"/>
          <a:ext cx="6702686" cy="295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885980CD-33AE-4624-A400-178670D65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71498"/>
              </p:ext>
            </p:extLst>
          </p:nvPr>
        </p:nvGraphicFramePr>
        <p:xfrm>
          <a:off x="6496665" y="4203156"/>
          <a:ext cx="5565120" cy="1995021"/>
        </p:xfrm>
        <a:graphic>
          <a:graphicData uri="http://schemas.openxmlformats.org/drawingml/2006/table">
            <a:tbl>
              <a:tblPr firstRow="1" bandRow="1"/>
              <a:tblGrid>
                <a:gridCol w="3015507">
                  <a:extLst>
                    <a:ext uri="{9D8B030D-6E8A-4147-A177-3AD203B41FA5}">
                      <a16:colId xmlns:a16="http://schemas.microsoft.com/office/drawing/2014/main" val="2927932184"/>
                    </a:ext>
                  </a:extLst>
                </a:gridCol>
                <a:gridCol w="332199">
                  <a:extLst>
                    <a:ext uri="{9D8B030D-6E8A-4147-A177-3AD203B41FA5}">
                      <a16:colId xmlns:a16="http://schemas.microsoft.com/office/drawing/2014/main" val="19260873"/>
                    </a:ext>
                  </a:extLst>
                </a:gridCol>
                <a:gridCol w="332217">
                  <a:extLst>
                    <a:ext uri="{9D8B030D-6E8A-4147-A177-3AD203B41FA5}">
                      <a16:colId xmlns:a16="http://schemas.microsoft.com/office/drawing/2014/main" val="4138648732"/>
                    </a:ext>
                  </a:extLst>
                </a:gridCol>
                <a:gridCol w="332211">
                  <a:extLst>
                    <a:ext uri="{9D8B030D-6E8A-4147-A177-3AD203B41FA5}">
                      <a16:colId xmlns:a16="http://schemas.microsoft.com/office/drawing/2014/main" val="3532831246"/>
                    </a:ext>
                  </a:extLst>
                </a:gridCol>
                <a:gridCol w="332217">
                  <a:extLst>
                    <a:ext uri="{9D8B030D-6E8A-4147-A177-3AD203B41FA5}">
                      <a16:colId xmlns:a16="http://schemas.microsoft.com/office/drawing/2014/main" val="1849754947"/>
                    </a:ext>
                  </a:extLst>
                </a:gridCol>
                <a:gridCol w="406875">
                  <a:extLst>
                    <a:ext uri="{9D8B030D-6E8A-4147-A177-3AD203B41FA5}">
                      <a16:colId xmlns:a16="http://schemas.microsoft.com/office/drawing/2014/main" val="825833008"/>
                    </a:ext>
                  </a:extLst>
                </a:gridCol>
                <a:gridCol w="406947">
                  <a:extLst>
                    <a:ext uri="{9D8B030D-6E8A-4147-A177-3AD203B41FA5}">
                      <a16:colId xmlns:a16="http://schemas.microsoft.com/office/drawing/2014/main" val="3907971067"/>
                    </a:ext>
                  </a:extLst>
                </a:gridCol>
                <a:gridCol w="406947">
                  <a:extLst>
                    <a:ext uri="{9D8B030D-6E8A-4147-A177-3AD203B41FA5}">
                      <a16:colId xmlns:a16="http://schemas.microsoft.com/office/drawing/2014/main" val="82818005"/>
                    </a:ext>
                  </a:extLst>
                </a:gridCol>
              </a:tblGrid>
              <a:tr h="149402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Arial Narrow"/>
                          <a:cs typeface="Arial Narrow"/>
                        </a:rPr>
                        <a:t>2011</a:t>
                      </a:r>
                      <a:endParaRPr sz="10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2012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2013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2014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2015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2016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2017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942723"/>
                  </a:ext>
                </a:extLst>
              </a:tr>
              <a:tr h="14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АрбиТ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ре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йд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6F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28691"/>
                  </a:ext>
                </a:extLst>
              </a:tr>
              <a:tr h="14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МФБ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95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174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538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527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75820"/>
                  </a:ext>
                </a:extLst>
              </a:tr>
              <a:tr h="149401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Открытая торговая площадка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94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91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99668"/>
                  </a:ext>
                </a:extLst>
              </a:tr>
              <a:tr h="149401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ЭТС24</a:t>
                      </a:r>
                      <a:endParaRPr sz="800" b="1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F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12065"/>
                  </a:ext>
                </a:extLst>
              </a:tr>
              <a:tr h="14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«Эле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рт»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49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F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82484"/>
                  </a:ext>
                </a:extLst>
              </a:tr>
              <a:tr h="149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Би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не</a:t>
                      </a:r>
                      <a:r>
                        <a:rPr sz="800" b="1" spc="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Гр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пп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33784"/>
                  </a:ext>
                </a:extLst>
              </a:tr>
              <a:tr h="14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Вл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ди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рск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ий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нд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й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Центр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72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6F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108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26557"/>
                  </a:ext>
                </a:extLst>
              </a:tr>
              <a:tr h="149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Меж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ег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он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трон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Торг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Пл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щ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ад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04632"/>
                  </a:ext>
                </a:extLst>
              </a:tr>
              <a:tr h="149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РИД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71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F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6FB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36207"/>
                  </a:ext>
                </a:extLst>
              </a:tr>
              <a:tr h="14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Эле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трон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пло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щ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ад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Груп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п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ы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омпаний</a:t>
                      </a:r>
                      <a:r>
                        <a:rPr sz="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ВИТ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4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15742"/>
                  </a:ext>
                </a:extLst>
              </a:tr>
              <a:tr h="149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ЭТП «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Евра</a:t>
                      </a:r>
                      <a:r>
                        <a:rPr sz="800" b="1" spc="-5" dirty="0" err="1">
                          <a:latin typeface="Arial Narrow"/>
                          <a:cs typeface="Arial Narrow"/>
                        </a:rPr>
                        <a:t>з</a:t>
                      </a:r>
                      <a:r>
                        <a:rPr sz="800" b="1" spc="-10" dirty="0" err="1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й</a:t>
                      </a:r>
                      <a:r>
                        <a:rPr sz="800" b="1" spc="-10" dirty="0" err="1">
                          <a:latin typeface="Arial Narrow"/>
                          <a:cs typeface="Arial Narrow"/>
                        </a:rPr>
                        <a:t>ска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торг</a:t>
                      </a:r>
                      <a:r>
                        <a:rPr sz="800" b="1" spc="5" dirty="0" err="1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вая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пло</a:t>
                      </a:r>
                      <a:r>
                        <a:rPr sz="800" b="1" spc="-5" dirty="0" err="1">
                          <a:latin typeface="Arial Narrow"/>
                          <a:cs typeface="Arial Narrow"/>
                        </a:rPr>
                        <a:t>щ</a:t>
                      </a:r>
                      <a:r>
                        <a:rPr sz="800" b="1" dirty="0" err="1">
                          <a:latin typeface="Arial Narrow"/>
                          <a:cs typeface="Arial Narrow"/>
                        </a:rPr>
                        <a:t>ад</a:t>
                      </a:r>
                      <a:r>
                        <a:rPr sz="800" b="1" spc="-5" dirty="0" err="1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800" b="1" spc="-10" dirty="0" err="1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»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5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1</a:t>
                      </a: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2 508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6B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78615"/>
                  </a:ext>
                </a:extLst>
              </a:tr>
              <a:tr h="19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latin typeface="Arial Narrow"/>
                          <a:cs typeface="Arial Narrow"/>
                        </a:rPr>
                        <a:t>ЭТП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«Торг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800" b="1" spc="-15" dirty="0"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теграц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ио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ая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Система</a:t>
                      </a:r>
                      <a:r>
                        <a:rPr sz="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р»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6F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800" b="1" kern="1200" dirty="0">
                          <a:solidFill>
                            <a:srgbClr val="FFFFFF"/>
                          </a:solidFill>
                          <a:latin typeface="Arial Narrow"/>
                          <a:ea typeface="+mn-ea"/>
                          <a:cs typeface="Arial Narrow"/>
                        </a:rPr>
                        <a:t>0</a:t>
                      </a:r>
                      <a:endParaRPr sz="800" b="1" kern="1200" dirty="0">
                        <a:solidFill>
                          <a:srgbClr val="FFFFFF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132556"/>
                  </a:ext>
                </a:extLst>
              </a:tr>
            </a:tbl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4EB30AB-BB04-4514-A42D-155A6309D22B}"/>
              </a:ext>
            </a:extLst>
          </p:cNvPr>
          <p:cNvSpPr/>
          <p:nvPr/>
        </p:nvSpPr>
        <p:spPr>
          <a:xfrm>
            <a:off x="6489289" y="3866523"/>
            <a:ext cx="30765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/>
            <a:r>
              <a:rPr lang="ru-RU" sz="14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</a:rPr>
              <a:t>Активность ЭТП, не  проводивших торги в 1 – 4 кв. 2017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ABFDC1-6193-4177-B3DF-0231671B056D}"/>
              </a:ext>
            </a:extLst>
          </p:cNvPr>
          <p:cNvSpPr txBox="1"/>
          <p:nvPr/>
        </p:nvSpPr>
        <p:spPr>
          <a:xfrm>
            <a:off x="9585960" y="3941545"/>
            <a:ext cx="24758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85725" algn="ctr">
              <a:defRPr sz="1600" b="1" spc="-10">
                <a:solidFill>
                  <a:srgbClr val="585858"/>
                </a:solidFill>
                <a:latin typeface="Arial Narrow"/>
              </a:defRPr>
            </a:lvl1pPr>
          </a:lstStyle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лотов за весь год</a:t>
            </a: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8F6B5B43-1BB6-4D8C-832F-56E0787F6176}"/>
              </a:ext>
            </a:extLst>
          </p:cNvPr>
          <p:cNvSpPr txBox="1"/>
          <p:nvPr/>
        </p:nvSpPr>
        <p:spPr>
          <a:xfrm>
            <a:off x="1360644" y="3843092"/>
            <a:ext cx="382857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2017 год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4" name="object 66">
            <a:extLst>
              <a:ext uri="{FF2B5EF4-FFF2-40B4-BE49-F238E27FC236}">
                <a16:creationId xmlns:a16="http://schemas.microsoft.com/office/drawing/2014/main" id="{6468DC75-5A1C-4B7C-AA12-54AA72C734F9}"/>
              </a:ext>
            </a:extLst>
          </p:cNvPr>
          <p:cNvSpPr/>
          <p:nvPr/>
        </p:nvSpPr>
        <p:spPr>
          <a:xfrm>
            <a:off x="5383233" y="4881602"/>
            <a:ext cx="1000125" cy="495300"/>
          </a:xfrm>
          <a:custGeom>
            <a:avLst/>
            <a:gdLst/>
            <a:ahLst/>
            <a:cxnLst/>
            <a:rect l="l" t="t" r="r" b="b"/>
            <a:pathLst>
              <a:path w="1000125" h="495300">
                <a:moveTo>
                  <a:pt x="0" y="495300"/>
                </a:moveTo>
                <a:lnTo>
                  <a:pt x="999744" y="495300"/>
                </a:lnTo>
                <a:lnTo>
                  <a:pt x="9997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28956">
            <a:solidFill>
              <a:srgbClr val="EC7C3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8">
            <a:extLst>
              <a:ext uri="{FF2B5EF4-FFF2-40B4-BE49-F238E27FC236}">
                <a16:creationId xmlns:a16="http://schemas.microsoft.com/office/drawing/2014/main" id="{65F2E0FD-0185-4835-A40D-C8B6E30D41EE}"/>
              </a:ext>
            </a:extLst>
          </p:cNvPr>
          <p:cNvSpPr/>
          <p:nvPr/>
        </p:nvSpPr>
        <p:spPr>
          <a:xfrm>
            <a:off x="5383233" y="5661891"/>
            <a:ext cx="1000125" cy="495300"/>
          </a:xfrm>
          <a:custGeom>
            <a:avLst/>
            <a:gdLst/>
            <a:ahLst/>
            <a:cxnLst/>
            <a:rect l="l" t="t" r="r" b="b"/>
            <a:pathLst>
              <a:path w="1000125" h="495300">
                <a:moveTo>
                  <a:pt x="0" y="495300"/>
                </a:moveTo>
                <a:lnTo>
                  <a:pt x="999744" y="495300"/>
                </a:lnTo>
                <a:lnTo>
                  <a:pt x="999744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28956">
            <a:solidFill>
              <a:srgbClr val="006FC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7">
            <a:extLst>
              <a:ext uri="{FF2B5EF4-FFF2-40B4-BE49-F238E27FC236}">
                <a16:creationId xmlns:a16="http://schemas.microsoft.com/office/drawing/2014/main" id="{A1CCB3F9-674E-4034-90F2-0CA1F48A6A08}"/>
              </a:ext>
            </a:extLst>
          </p:cNvPr>
          <p:cNvSpPr txBox="1"/>
          <p:nvPr/>
        </p:nvSpPr>
        <p:spPr>
          <a:xfrm>
            <a:off x="5482801" y="4928620"/>
            <a:ext cx="80073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201</a:t>
            </a:r>
            <a:r>
              <a:rPr lang="ru-RU"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7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vs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 2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0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sz="900" b="1" spc="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</a:t>
            </a:r>
            <a:r>
              <a:rPr sz="900" b="1" spc="-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+</a:t>
            </a:r>
            <a:r>
              <a:rPr sz="900" b="1" spc="-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lang="ru-RU" sz="900" b="1" spc="-15" dirty="0">
                <a:solidFill>
                  <a:srgbClr val="C55A11"/>
                </a:solidFill>
                <a:latin typeface="Arial Narrow"/>
                <a:cs typeface="Arial Narrow"/>
              </a:rPr>
              <a:t>312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v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s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2</a:t>
            </a:r>
            <a:r>
              <a:rPr sz="900" b="1" spc="-5" dirty="0">
                <a:solidFill>
                  <a:srgbClr val="C55A11"/>
                </a:solidFill>
                <a:latin typeface="Arial Narrow"/>
                <a:cs typeface="Arial Narrow"/>
              </a:rPr>
              <a:t>0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1</a:t>
            </a:r>
            <a:r>
              <a:rPr lang="ru-RU" sz="900" b="1" dirty="0">
                <a:solidFill>
                  <a:srgbClr val="C55A11"/>
                </a:solidFill>
                <a:latin typeface="Arial Narrow"/>
                <a:cs typeface="Arial Narrow"/>
              </a:rPr>
              <a:t>6</a:t>
            </a:r>
            <a:r>
              <a:rPr sz="900" b="1" spc="15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г. </a:t>
            </a:r>
            <a:r>
              <a:rPr lang="ru-RU" sz="900" b="1" dirty="0">
                <a:solidFill>
                  <a:srgbClr val="C55A11"/>
                </a:solidFill>
                <a:latin typeface="Arial Narrow"/>
                <a:cs typeface="Arial Narrow"/>
              </a:rPr>
              <a:t>+</a:t>
            </a:r>
            <a:r>
              <a:rPr sz="900" b="1" spc="-30" dirty="0">
                <a:solidFill>
                  <a:srgbClr val="C55A11"/>
                </a:solidFill>
                <a:latin typeface="Arial Narrow"/>
                <a:cs typeface="Arial Narrow"/>
              </a:rPr>
              <a:t> </a:t>
            </a:r>
            <a:r>
              <a:rPr lang="ru-RU" sz="900" b="1" spc="-30" dirty="0">
                <a:solidFill>
                  <a:srgbClr val="C55A11"/>
                </a:solidFill>
                <a:latin typeface="Arial Narrow"/>
                <a:cs typeface="Arial Narrow"/>
              </a:rPr>
              <a:t> 46</a:t>
            </a:r>
            <a:r>
              <a:rPr sz="900" b="1" dirty="0">
                <a:solidFill>
                  <a:srgbClr val="C55A11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37" name="object 69">
            <a:extLst>
              <a:ext uri="{FF2B5EF4-FFF2-40B4-BE49-F238E27FC236}">
                <a16:creationId xmlns:a16="http://schemas.microsoft.com/office/drawing/2014/main" id="{26F620FA-680D-481F-B114-F59A10D433AB}"/>
              </a:ext>
            </a:extLst>
          </p:cNvPr>
          <p:cNvSpPr txBox="1"/>
          <p:nvPr/>
        </p:nvSpPr>
        <p:spPr>
          <a:xfrm>
            <a:off x="5469086" y="5708273"/>
            <a:ext cx="82867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201</a:t>
            </a:r>
            <a:r>
              <a:rPr lang="ru-RU"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7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vs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 2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0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sz="900" b="1" spc="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</a:t>
            </a:r>
            <a:r>
              <a:rPr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+</a:t>
            </a:r>
            <a:r>
              <a:rPr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ru-RU"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130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v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s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2</a:t>
            </a:r>
            <a:r>
              <a:rPr sz="900" b="1" spc="-5" dirty="0">
                <a:solidFill>
                  <a:srgbClr val="006FC0"/>
                </a:solidFill>
                <a:latin typeface="Arial Narrow"/>
                <a:cs typeface="Arial Narrow"/>
              </a:rPr>
              <a:t>0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lang="ru-RU" sz="900" b="1" dirty="0">
                <a:solidFill>
                  <a:srgbClr val="006FC0"/>
                </a:solidFill>
                <a:latin typeface="Arial Narrow"/>
                <a:cs typeface="Arial Narrow"/>
              </a:rPr>
              <a:t>6</a:t>
            </a:r>
            <a:r>
              <a:rPr sz="900" b="1" spc="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г. </a:t>
            </a:r>
            <a:r>
              <a:rPr sz="900" b="1" spc="-1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ru-RU" sz="900" b="1" spc="-10" dirty="0">
                <a:solidFill>
                  <a:srgbClr val="006FC0"/>
                </a:solidFill>
                <a:latin typeface="Arial Narrow"/>
                <a:cs typeface="Arial Narrow"/>
              </a:rPr>
              <a:t> - 2</a:t>
            </a:r>
            <a:r>
              <a:rPr sz="900" b="1" dirty="0">
                <a:solidFill>
                  <a:srgbClr val="006FC0"/>
                </a:solidFill>
                <a:latin typeface="Arial Narrow"/>
                <a:cs typeface="Arial Narrow"/>
              </a:rPr>
              <a:t>%</a:t>
            </a:r>
            <a:endParaRPr sz="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092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Расчет р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е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йтингов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ТО</a:t>
            </a:r>
            <a:r>
              <a:rPr lang="ru-RU" b="1" kern="0" spc="-5" dirty="0">
                <a:solidFill>
                  <a:prstClr val="white"/>
                </a:solidFill>
                <a:latin typeface="Arial Narrow"/>
              </a:rPr>
              <a:t>П</a:t>
            </a:r>
            <a:r>
              <a:rPr lang="ru-RU" b="1" kern="0" spc="-10" dirty="0">
                <a:solidFill>
                  <a:prstClr val="white"/>
                </a:solidFill>
                <a:latin typeface="Arial Narrow"/>
                <a:cs typeface="Arial Narrow"/>
              </a:rPr>
              <a:t>-</a:t>
            </a:r>
            <a:r>
              <a:rPr lang="ru-RU" b="1" kern="0" spc="-20" dirty="0">
                <a:solidFill>
                  <a:prstClr val="white"/>
                </a:solidFill>
                <a:latin typeface="Arial Narrow"/>
                <a:cs typeface="Arial Narrow"/>
              </a:rPr>
              <a:t>10 по отдельным показателям (продолжение)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30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50" y="873487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Доля состоявшихся торгов</a:t>
            </a:r>
          </a:p>
          <a:p>
            <a:r>
              <a:rPr lang="ru-RU" dirty="0"/>
              <a:t>Для каждой ЭТП рассчитана доля состоявшихся торгов от общего количества заявленных лотов за 1 квартал 2018 г. и период с 2011 г. по 1 квартал 2018 гг. Площадки ранжированы соответственно за 1 квартал 2018 г. и период с 2011 г. по 1 квартал 2018 гг. ЭТП с наибольшей долей состоявшихся торгов приведены в списке.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" y="2005065"/>
            <a:ext cx="1148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Стоимость реализованного имущества</a:t>
            </a:r>
          </a:p>
          <a:p>
            <a:r>
              <a:rPr lang="ru-RU" dirty="0"/>
              <a:t>Рассчитан суммарная стоимость имущества по состоявшимся торгам за 1 квартал 2018 г. и период с 2011 г. по 1 квартал 2018 гг. по 62 площадкам. Площадки ранжированы соответственно за 1 квартал 2018 г. и период с 2011 г. по 1 квартал 2018 г. ЭТП с наибольшей стоимость реализованного имущества приведены в списке. Также для каждой площадки из списка рассчитана доля реализованного имущества к общему объему реализации за соответствующий период. Оставшиеся 52 площадки объединены в категории «Прочее».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3678524"/>
            <a:ext cx="1148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Средняя цена лота</a:t>
            </a:r>
          </a:p>
          <a:p>
            <a:r>
              <a:rPr lang="ru-RU" dirty="0"/>
              <a:t>Для каждой ЭТП рассчитана средняя цена лота как сумма реализованного за период имущества, деленная на количество успешных лотов, за 1 квартал 2018 г. и период с 2011 г. по 1 квартал 2018 г. Площадки ранжированы соответственно за 1 квартал 2018 г. и период с 2011 г. по 1 квартал 2018 г. ЭТП с наибольшей средней ценой реализации приведены в списке.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" y="5130017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Рост и падение цены продажи </a:t>
            </a:r>
          </a:p>
          <a:p>
            <a:r>
              <a:rPr lang="ru-RU" dirty="0"/>
              <a:t>Для каждой ЭТП рассчитана арифметическое среднее величины роста / снижения цены в процентах за 1 квартал 2018 г. и период с 2011 г. по 1 квартал 2018 гг. Площадки ранжированы соответственно за 1 квартал 2018 г. и период с 2011 г. по 1 квартал 2018 г. ЭТП с наибольшим приростом/снижением цены указаны списке</a:t>
            </a:r>
          </a:p>
        </p:txBody>
      </p:sp>
    </p:spTree>
    <p:extLst>
      <p:ext uri="{BB962C8B-B14F-4D97-AF65-F5344CB8AC3E}">
        <p14:creationId xmlns:p14="http://schemas.microsoft.com/office/powerpoint/2010/main" val="114134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Интегральный рейтинг ЭТП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31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500" y="1270920"/>
            <a:ext cx="114871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Для расчета интегрального рейтинга взяты следующие показатели: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Количество опубликованных лотов за период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реализованного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Средний процент снижения цены реализованного имущества для успешных лотов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Количество лотов по торгам, признанным состоявшимися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Доля успешных лотов в общем количестве лотов, выставленных на площадке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Средняя цена реализации лота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Всего рассмотрено 62 ЭТП.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По каждому указанному выше параметру вычислен ранг площадки в общем числе из 62 ЭТП. К примеру, «Аукционы Сибири» за 1 квартал 2018 г. по данным ЕФРСБ опубликовали информацию о </a:t>
            </a:r>
            <a:r>
              <a:rPr lang="ru-RU" sz="1400" dirty="0">
                <a:highlight>
                  <a:srgbClr val="FFFF00"/>
                </a:highlight>
                <a:latin typeface="Arial Narrow" panose="020B0606020202030204" pitchFamily="34" charset="0"/>
              </a:rPr>
              <a:t>3 683 </a:t>
            </a:r>
            <a:r>
              <a:rPr lang="ru-RU" sz="1400" dirty="0">
                <a:latin typeface="Arial Narrow" panose="020B0606020202030204" pitchFamily="34" charset="0"/>
              </a:rPr>
              <a:t>выставленных лотах. Из 62 компаний по количеству лотов данная ЭТП находится на 13 месте: выше ЭТП с большим количеством лотов, ниже с меньшим количеством лотов. Соответственно, поданному параметру ЭТП присваивается ранг «13». Все расчеты проведены в </a:t>
            </a:r>
            <a:r>
              <a:rPr lang="en-US" sz="1400" dirty="0">
                <a:latin typeface="Arial Narrow" panose="020B0606020202030204" pitchFamily="34" charset="0"/>
              </a:rPr>
              <a:t>Excel c </a:t>
            </a:r>
            <a:r>
              <a:rPr lang="ru-RU" sz="1400" dirty="0">
                <a:latin typeface="Arial Narrow" panose="020B0606020202030204" pitchFamily="34" charset="0"/>
              </a:rPr>
              <a:t>помощью функции РАНГ().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Так по каждому показателю у каждой ЭТП рассчитано значение ранга.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Далее на основе величины ранга рассчитывались баллы, учитываемые в итоговой оценке.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Для расчета баллов применялась следующая формула: Балл = (62 ЭТП – РАНГ + 1) * весовой коэффициент показателя.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Таким образом, максимальное количество баллов, которое могла получить ЭТП по отдельном показателю равно 62 (первое место среди прочих ЭТП) , умноженному на весовой коэффициент показателя.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86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20" dirty="0">
                <a:solidFill>
                  <a:prstClr val="white"/>
                </a:solidFill>
                <a:latin typeface="Arial Narrow"/>
              </a:rPr>
              <a:t>Интегральный рейтинг ЭТП (продолжение)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8124" y="1096060"/>
            <a:ext cx="11668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Следующие весовые коэффициенты использованы для показателей: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882981"/>
              </p:ext>
            </p:extLst>
          </p:nvPr>
        </p:nvGraphicFramePr>
        <p:xfrm>
          <a:off x="1927225" y="1403837"/>
          <a:ext cx="7704138" cy="22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Весовой коэффициент, 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опубликованных лотов за период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Стоимость реализованного имущества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Средний процент изменения цены реализованного имущества для успешных лотов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Количество лотов по торгам, признанным состоявшимися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Доля успешных лотов в общем количестве лотов, выставленных на площадке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Средняя цена реализации лота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8124" y="3963085"/>
            <a:ext cx="11668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К примеру, ранг площадки «Новые информационные сервисы» по параметру «Количество опубликованных лотов за период» равен 12.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Количество баллов по показателю равно = (62 ЭТП – РАНГ 12 + 1)*10% = 51*10% = 5,1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Итоговый рейтинг равен сумме баллов по указанным шести показателям.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Расчеты проведены для суммарных показателей за 1 квартал 2018 год и за период с 1-го квартала 2011 г. по 1-й квартал 2018 г. В связи с чем предложено два варианта итогового рейтинга.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</a:rPr>
              <a:t>Расчет в </a:t>
            </a:r>
            <a:r>
              <a:rPr lang="en-US" sz="1400" dirty="0">
                <a:latin typeface="Arial Narrow" panose="020B0606020202030204" pitchFamily="34" charset="0"/>
              </a:rPr>
              <a:t>Excel </a:t>
            </a:r>
            <a:r>
              <a:rPr lang="ru-RU" sz="1400" dirty="0">
                <a:latin typeface="Arial Narrow" panose="020B0606020202030204" pitchFamily="34" charset="0"/>
              </a:rPr>
              <a:t>прилагается к настоящей презентации.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72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Обратная связь и улучшение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33</a:t>
            </a:fld>
            <a:endParaRPr lang="ru-RU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3F748D9-ED16-4305-BE04-F784D770EF01}"/>
              </a:ext>
            </a:extLst>
          </p:cNvPr>
          <p:cNvSpPr txBox="1"/>
          <p:nvPr/>
        </p:nvSpPr>
        <p:spPr>
          <a:xfrm>
            <a:off x="819773" y="1147128"/>
            <a:ext cx="10543552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>
                <a:latin typeface="Arial Narrow"/>
                <a:cs typeface="Arial Narrow"/>
              </a:rPr>
              <a:t>Комментарии и предложения по улучшению методики рейтинга можно направлять по телефону 89165660809 через </a:t>
            </a:r>
            <a:r>
              <a:rPr lang="en-US" sz="1600" dirty="0" err="1">
                <a:latin typeface="Arial Narrow"/>
                <a:cs typeface="Arial Narrow"/>
              </a:rPr>
              <a:t>Whatsapp</a:t>
            </a:r>
            <a:endParaRPr lang="en-US"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lang="ru-RU" sz="1600" dirty="0">
                <a:latin typeface="Arial Narrow"/>
                <a:cs typeface="Arial Narrow"/>
              </a:rPr>
              <a:t>либо сообщить их иным удобным для вас образом.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ru-RU" sz="1600" dirty="0">
                <a:latin typeface="Arial Narrow"/>
              </a:rPr>
              <a:t>Мальцев Алексей</a:t>
            </a:r>
            <a:endParaRPr sz="1600" dirty="0">
              <a:latin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lang="en-US" sz="1600" u="heavy" spc="-10" dirty="0">
                <a:latin typeface="Arial Narrow"/>
                <a:cs typeface="Arial Narrow"/>
                <a:hlinkClick r:id="rId2"/>
              </a:rPr>
              <a:t>avmalcev</a:t>
            </a:r>
            <a:r>
              <a:rPr sz="1600" u="heavy" spc="-10" dirty="0">
                <a:latin typeface="Arial Narrow"/>
                <a:cs typeface="Arial Narrow"/>
                <a:hlinkClick r:id="rId2"/>
              </a:rPr>
              <a:t>@</a:t>
            </a:r>
            <a:r>
              <a:rPr sz="1600" u="heavy" spc="-5" dirty="0">
                <a:latin typeface="Arial Narrow"/>
                <a:cs typeface="Arial Narrow"/>
                <a:hlinkClick r:id="rId2"/>
              </a:rPr>
              <a:t>bsrp</a:t>
            </a:r>
            <a:r>
              <a:rPr lang="en-US" sz="1600" u="heavy" spc="-5" dirty="0">
                <a:latin typeface="Arial Narrow"/>
                <a:cs typeface="Arial Narrow"/>
                <a:hlinkClick r:id="rId2"/>
              </a:rPr>
              <a:t>s</a:t>
            </a:r>
            <a:r>
              <a:rPr sz="1600" u="heavy" dirty="0">
                <a:latin typeface="Arial Narrow"/>
                <a:cs typeface="Arial Narrow"/>
                <a:hlinkClick r:id="rId2"/>
              </a:rPr>
              <a:t>.ru</a:t>
            </a:r>
            <a:r>
              <a:rPr sz="1600" dirty="0">
                <a:latin typeface="Arial Narrow"/>
                <a:cs typeface="Arial Narrow"/>
              </a:rPr>
              <a:t> </a:t>
            </a:r>
            <a:endParaRPr lang="en-US" sz="1600" dirty="0"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sz="1600" u="heavy" dirty="0">
                <a:latin typeface="Arial Narrow"/>
                <a:cs typeface="Arial Narrow"/>
                <a:hlinkClick r:id="rId3"/>
              </a:rPr>
              <a:t>w</a:t>
            </a:r>
            <a:r>
              <a:rPr sz="1600" u="heavy" spc="-10" dirty="0">
                <a:latin typeface="Arial Narrow"/>
                <a:cs typeface="Arial Narrow"/>
                <a:hlinkClick r:id="rId3"/>
              </a:rPr>
              <a:t>w</a:t>
            </a:r>
            <a:r>
              <a:rPr sz="1600" u="heavy" spc="-65" dirty="0">
                <a:latin typeface="Arial Narrow"/>
                <a:cs typeface="Arial Narrow"/>
                <a:hlinkClick r:id="rId3"/>
              </a:rPr>
              <a:t>w</a:t>
            </a:r>
            <a:r>
              <a:rPr sz="1600" u="heavy" dirty="0">
                <a:latin typeface="Arial Narrow"/>
                <a:cs typeface="Arial Narrow"/>
                <a:hlinkClick r:id="rId3"/>
              </a:rPr>
              <a:t>.bsrps.ru</a:t>
            </a:r>
            <a:endParaRPr lang="ru-RU" sz="1600" u="heavy" dirty="0"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endParaRPr lang="ru-RU" sz="1600" u="heavy" dirty="0"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lang="ru-RU" sz="1600" dirty="0">
                <a:latin typeface="Arial Narrow"/>
                <a:cs typeface="Arial Narrow"/>
              </a:rPr>
              <a:t>Также есть возможность сообщить ваше мнение  анонимно посредством заполнения анкеты на сайте опроса:</a:t>
            </a:r>
          </a:p>
          <a:p>
            <a:pPr marL="12700" marR="2162810">
              <a:lnSpc>
                <a:spcPct val="100000"/>
              </a:lnSpc>
            </a:pPr>
            <a:endParaRPr lang="ru-RU" sz="1600" dirty="0">
              <a:latin typeface="Arial Narrow"/>
              <a:cs typeface="Arial Narrow"/>
            </a:endParaRPr>
          </a:p>
          <a:p>
            <a:pPr marL="12700" marR="2162810" algn="ctr">
              <a:lnSpc>
                <a:spcPct val="100000"/>
              </a:lnSpc>
            </a:pPr>
            <a:r>
              <a:rPr lang="en-US" sz="2400" b="1" dirty="0">
                <a:latin typeface="Arial Narrow"/>
                <a:cs typeface="Arial Narrow"/>
                <a:hlinkClick r:id="rId4"/>
              </a:rPr>
              <a:t>http://bsr-rating.tilda.ws/</a:t>
            </a:r>
            <a:endParaRPr lang="ru-RU" sz="2400" b="1" dirty="0"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endParaRPr lang="ru-RU" sz="1600" dirty="0">
              <a:latin typeface="Arial Narrow"/>
              <a:cs typeface="Arial Narrow"/>
            </a:endParaRPr>
          </a:p>
          <a:p>
            <a:pPr marL="12700" marR="2162810">
              <a:lnSpc>
                <a:spcPct val="100000"/>
              </a:lnSpc>
            </a:pPr>
            <a:r>
              <a:rPr lang="ru-RU" sz="1600" dirty="0">
                <a:latin typeface="Arial Narrow"/>
                <a:cs typeface="Arial Narrow"/>
              </a:rPr>
              <a:t>Все мнения будут учтены при составлении следующего рейтинга за 2 квартал 2018 г. </a:t>
            </a:r>
            <a:endParaRPr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4178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7E230-DD2F-4D4D-B42A-18A6D9E4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Состоявшиеся лоты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6F677-568B-468C-9FF1-F24B9FDF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4</a:t>
            </a:fld>
            <a:endParaRPr lang="ru-RU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FD49DB78-5D09-4260-BD9F-D5C404B90735}"/>
              </a:ext>
            </a:extLst>
          </p:cNvPr>
          <p:cNvSpPr txBox="1"/>
          <p:nvPr/>
        </p:nvSpPr>
        <p:spPr>
          <a:xfrm>
            <a:off x="2054504" y="679785"/>
            <a:ext cx="80829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Состоявшиеся и несостоявшиеся торги в первом квартале 2018 г.</a:t>
            </a:r>
            <a:endParaRPr sz="1600" dirty="0">
              <a:latin typeface="Arial Narrow"/>
              <a:cs typeface="Arial Narrow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E2F0706-E520-462A-B76D-4BFAF97A8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393325"/>
              </p:ext>
            </p:extLst>
          </p:nvPr>
        </p:nvGraphicFramePr>
        <p:xfrm>
          <a:off x="98425" y="926007"/>
          <a:ext cx="5883275" cy="29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EC566C0-6808-4A24-8378-D0766829F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0230"/>
              </p:ext>
            </p:extLst>
          </p:nvPr>
        </p:nvGraphicFramePr>
        <p:xfrm>
          <a:off x="6001398" y="926006"/>
          <a:ext cx="5883275" cy="232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CF9661-63C9-45D3-A95D-689559FAD708}"/>
              </a:ext>
            </a:extLst>
          </p:cNvPr>
          <p:cNvSpPr txBox="1"/>
          <p:nvPr/>
        </p:nvSpPr>
        <p:spPr>
          <a:xfrm>
            <a:off x="298758" y="2121173"/>
            <a:ext cx="59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1 755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5BB4F9-B563-404B-B698-EBCBF5F9FB31}"/>
              </a:ext>
            </a:extLst>
          </p:cNvPr>
          <p:cNvSpPr txBox="1"/>
          <p:nvPr/>
        </p:nvSpPr>
        <p:spPr>
          <a:xfrm>
            <a:off x="1019405" y="1874553"/>
            <a:ext cx="59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23 999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2EB09-7BA6-4326-A4DF-0DA55A139A97}"/>
              </a:ext>
            </a:extLst>
          </p:cNvPr>
          <p:cNvSpPr txBox="1"/>
          <p:nvPr/>
        </p:nvSpPr>
        <p:spPr>
          <a:xfrm>
            <a:off x="1637672" y="1980970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20 598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D1AF6-6DFB-426A-A29E-9B985090BAB0}"/>
              </a:ext>
            </a:extLst>
          </p:cNvPr>
          <p:cNvSpPr txBox="1"/>
          <p:nvPr/>
        </p:nvSpPr>
        <p:spPr>
          <a:xfrm>
            <a:off x="2315575" y="2017724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18 521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8316A-4551-451E-9BA9-C81708E0B376}"/>
              </a:ext>
            </a:extLst>
          </p:cNvPr>
          <p:cNvSpPr txBox="1"/>
          <p:nvPr/>
        </p:nvSpPr>
        <p:spPr>
          <a:xfrm>
            <a:off x="3032777" y="1789959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27 191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01565C-0B80-4F7E-AE7D-38EBBD612634}"/>
              </a:ext>
            </a:extLst>
          </p:cNvPr>
          <p:cNvSpPr txBox="1"/>
          <p:nvPr/>
        </p:nvSpPr>
        <p:spPr>
          <a:xfrm>
            <a:off x="3744202" y="1858010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24 561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406A7-1DF5-41A2-9F72-61994087F702}"/>
              </a:ext>
            </a:extLst>
          </p:cNvPr>
          <p:cNvSpPr txBox="1"/>
          <p:nvPr/>
        </p:nvSpPr>
        <p:spPr>
          <a:xfrm>
            <a:off x="5148541" y="1651459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33 907</a:t>
            </a: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958894FC-37A5-4980-A44C-0811D8F6BD2B}"/>
              </a:ext>
            </a:extLst>
          </p:cNvPr>
          <p:cNvSpPr/>
          <p:nvPr/>
        </p:nvSpPr>
        <p:spPr>
          <a:xfrm>
            <a:off x="6268673" y="2447563"/>
            <a:ext cx="5616000" cy="0"/>
          </a:xfrm>
          <a:custGeom>
            <a:avLst/>
            <a:gdLst/>
            <a:ahLst/>
            <a:cxnLst/>
            <a:rect l="l" t="t" r="r" b="b"/>
            <a:pathLst>
              <a:path w="4703445">
                <a:moveTo>
                  <a:pt x="0" y="0"/>
                </a:moveTo>
                <a:lnTo>
                  <a:pt x="940308" y="0"/>
                </a:lnTo>
                <a:lnTo>
                  <a:pt x="1880615" y="0"/>
                </a:lnTo>
                <a:lnTo>
                  <a:pt x="2820924" y="0"/>
                </a:lnTo>
                <a:lnTo>
                  <a:pt x="3761232" y="0"/>
                </a:lnTo>
                <a:lnTo>
                  <a:pt x="4703064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01FB5210-2BB5-44B8-9C48-E1ADD428D03E}"/>
              </a:ext>
            </a:extLst>
          </p:cNvPr>
          <p:cNvSpPr/>
          <p:nvPr/>
        </p:nvSpPr>
        <p:spPr>
          <a:xfrm rot="5400000">
            <a:off x="11720843" y="2046650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B0AB87-06F6-43BE-957F-782EA62DBDFD}"/>
              </a:ext>
            </a:extLst>
          </p:cNvPr>
          <p:cNvSpPr txBox="1"/>
          <p:nvPr/>
        </p:nvSpPr>
        <p:spPr>
          <a:xfrm>
            <a:off x="11512449" y="2057880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22%</a:t>
            </a: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D9C927DD-2747-45E2-9FA9-7B51EA18CBAC}"/>
              </a:ext>
            </a:extLst>
          </p:cNvPr>
          <p:cNvSpPr txBox="1"/>
          <p:nvPr/>
        </p:nvSpPr>
        <p:spPr>
          <a:xfrm>
            <a:off x="1971019" y="3044522"/>
            <a:ext cx="80829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Состоявшиеся и несостоявшиеся торги за 2017 г.</a:t>
            </a:r>
            <a:endParaRPr sz="1600" dirty="0">
              <a:latin typeface="Arial Narrow"/>
              <a:cs typeface="Arial Narrow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BE3B32F0-210D-4755-A844-1249D72ED493}"/>
              </a:ext>
            </a:extLst>
          </p:cNvPr>
          <p:cNvGraphicFramePr/>
          <p:nvPr>
            <p:extLst/>
          </p:nvPr>
        </p:nvGraphicFramePr>
        <p:xfrm>
          <a:off x="91140" y="3290744"/>
          <a:ext cx="5883275" cy="296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9E9C8C9E-B363-4E5C-A7A2-7D78231092B1}"/>
              </a:ext>
            </a:extLst>
          </p:cNvPr>
          <p:cNvGraphicFramePr/>
          <p:nvPr>
            <p:extLst/>
          </p:nvPr>
        </p:nvGraphicFramePr>
        <p:xfrm>
          <a:off x="6013163" y="3290743"/>
          <a:ext cx="5883275" cy="211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EA53D577-F512-4E70-931E-8CDB35C739C7}"/>
              </a:ext>
            </a:extLst>
          </p:cNvPr>
          <p:cNvSpPr txBox="1"/>
          <p:nvPr/>
        </p:nvSpPr>
        <p:spPr>
          <a:xfrm>
            <a:off x="361829" y="4456698"/>
            <a:ext cx="59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49 788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C51C0C-B1EC-472C-A813-3B39F4FEFD74}"/>
              </a:ext>
            </a:extLst>
          </p:cNvPr>
          <p:cNvSpPr txBox="1"/>
          <p:nvPr/>
        </p:nvSpPr>
        <p:spPr>
          <a:xfrm>
            <a:off x="1149656" y="4144392"/>
            <a:ext cx="59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92 165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456F9-942E-4E63-BF83-5ECB9F076D75}"/>
              </a:ext>
            </a:extLst>
          </p:cNvPr>
          <p:cNvSpPr txBox="1"/>
          <p:nvPr/>
        </p:nvSpPr>
        <p:spPr>
          <a:xfrm>
            <a:off x="1876272" y="3616050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178 571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E9103F-6471-493C-B0B7-9E61FAAD49CE}"/>
              </a:ext>
            </a:extLst>
          </p:cNvPr>
          <p:cNvSpPr txBox="1"/>
          <p:nvPr/>
        </p:nvSpPr>
        <p:spPr>
          <a:xfrm>
            <a:off x="2673784" y="4015212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118 709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E0F1F5-FC26-470E-B61A-3BD8DB4000AA}"/>
              </a:ext>
            </a:extLst>
          </p:cNvPr>
          <p:cNvSpPr txBox="1"/>
          <p:nvPr/>
        </p:nvSpPr>
        <p:spPr>
          <a:xfrm>
            <a:off x="3482915" y="3823869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143 380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C12ACF-4A3E-48DA-8516-25BA633056E7}"/>
              </a:ext>
            </a:extLst>
          </p:cNvPr>
          <p:cNvSpPr txBox="1"/>
          <p:nvPr/>
        </p:nvSpPr>
        <p:spPr>
          <a:xfrm>
            <a:off x="4280693" y="3857521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144 528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D2E24E-FC9B-4799-B23B-B6928C65D208}"/>
              </a:ext>
            </a:extLst>
          </p:cNvPr>
          <p:cNvSpPr txBox="1"/>
          <p:nvPr/>
        </p:nvSpPr>
        <p:spPr>
          <a:xfrm>
            <a:off x="5085542" y="3596168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187 638</a:t>
            </a:r>
          </a:p>
        </p:txBody>
      </p:sp>
      <p:sp>
        <p:nvSpPr>
          <p:cNvPr id="43" name="object 80">
            <a:extLst>
              <a:ext uri="{FF2B5EF4-FFF2-40B4-BE49-F238E27FC236}">
                <a16:creationId xmlns:a16="http://schemas.microsoft.com/office/drawing/2014/main" id="{3A8721E4-C1CC-494A-93A7-32B81158D864}"/>
              </a:ext>
            </a:extLst>
          </p:cNvPr>
          <p:cNvSpPr/>
          <p:nvPr/>
        </p:nvSpPr>
        <p:spPr>
          <a:xfrm>
            <a:off x="6292675" y="4779417"/>
            <a:ext cx="5616000" cy="0"/>
          </a:xfrm>
          <a:custGeom>
            <a:avLst/>
            <a:gdLst/>
            <a:ahLst/>
            <a:cxnLst/>
            <a:rect l="l" t="t" r="r" b="b"/>
            <a:pathLst>
              <a:path w="4703445">
                <a:moveTo>
                  <a:pt x="0" y="0"/>
                </a:moveTo>
                <a:lnTo>
                  <a:pt x="940308" y="0"/>
                </a:lnTo>
                <a:lnTo>
                  <a:pt x="1880615" y="0"/>
                </a:lnTo>
                <a:lnTo>
                  <a:pt x="2820924" y="0"/>
                </a:lnTo>
                <a:lnTo>
                  <a:pt x="3761232" y="0"/>
                </a:lnTo>
                <a:lnTo>
                  <a:pt x="4703064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83E33DEE-E677-4A72-A97E-9489C2E70CDB}"/>
              </a:ext>
            </a:extLst>
          </p:cNvPr>
          <p:cNvSpPr/>
          <p:nvPr/>
        </p:nvSpPr>
        <p:spPr>
          <a:xfrm rot="5400000">
            <a:off x="11723314" y="4365570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C05A2F-4CE7-4175-8F1A-A5FA2A5CE1E5}"/>
              </a:ext>
            </a:extLst>
          </p:cNvPr>
          <p:cNvSpPr txBox="1"/>
          <p:nvPr/>
        </p:nvSpPr>
        <p:spPr>
          <a:xfrm>
            <a:off x="11514920" y="4369180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18%</a:t>
            </a:r>
          </a:p>
        </p:txBody>
      </p:sp>
      <p:sp>
        <p:nvSpPr>
          <p:cNvPr id="49" name="object 141">
            <a:extLst>
              <a:ext uri="{FF2B5EF4-FFF2-40B4-BE49-F238E27FC236}">
                <a16:creationId xmlns:a16="http://schemas.microsoft.com/office/drawing/2014/main" id="{F0F66911-B0FF-44DA-8A77-98C7B589CFE1}"/>
              </a:ext>
            </a:extLst>
          </p:cNvPr>
          <p:cNvSpPr/>
          <p:nvPr/>
        </p:nvSpPr>
        <p:spPr>
          <a:xfrm>
            <a:off x="283699" y="5407758"/>
            <a:ext cx="11717020" cy="1109507"/>
          </a:xfrm>
          <a:custGeom>
            <a:avLst/>
            <a:gdLst/>
            <a:ahLst/>
            <a:cxnLst/>
            <a:rect l="l" t="t" r="r" b="b"/>
            <a:pathLst>
              <a:path w="11717020" h="867409">
                <a:moveTo>
                  <a:pt x="0" y="867156"/>
                </a:moveTo>
                <a:lnTo>
                  <a:pt x="11716512" y="867156"/>
                </a:lnTo>
                <a:lnTo>
                  <a:pt x="11716512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42">
            <a:extLst>
              <a:ext uri="{FF2B5EF4-FFF2-40B4-BE49-F238E27FC236}">
                <a16:creationId xmlns:a16="http://schemas.microsoft.com/office/drawing/2014/main" id="{9396FF30-F4F5-4438-815B-C88D381C8E9F}"/>
              </a:ext>
            </a:extLst>
          </p:cNvPr>
          <p:cNvSpPr txBox="1"/>
          <p:nvPr/>
        </p:nvSpPr>
        <p:spPr>
          <a:xfrm>
            <a:off x="361829" y="5460366"/>
            <a:ext cx="1160315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 1 кв. 2018 г. выставлено на 28% меньше лотов, чем в аналогичном квартале предыдущего года, но при этом больше чем в любом другом году с 2011 по 2016 гг.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Доля успешных торгов осталась на минимальном уровне 16%, что соответствует динамике последних трех лет. </a:t>
            </a:r>
          </a:p>
          <a:p>
            <a: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Рост количества лотов был существенным в 2017 г. и превзошел все предыдущие периоды. За счет эффекта базы в 2018 г. можно ожидать снижение показателей реализации относительно предыдущего года. </a:t>
            </a:r>
            <a:endParaRPr sz="1400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9" y="647870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0AD2AC-BFE5-4AA7-A512-DFFDB98F3760}"/>
              </a:ext>
            </a:extLst>
          </p:cNvPr>
          <p:cNvSpPr txBox="1"/>
          <p:nvPr/>
        </p:nvSpPr>
        <p:spPr>
          <a:xfrm>
            <a:off x="4427761" y="1324735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47 267</a:t>
            </a:r>
          </a:p>
        </p:txBody>
      </p:sp>
    </p:spTree>
    <p:extLst>
      <p:ext uri="{BB962C8B-B14F-4D97-AF65-F5344CB8AC3E}">
        <p14:creationId xmlns:p14="http://schemas.microsoft.com/office/powerpoint/2010/main" val="279843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93F3805-AFC7-45F5-B66F-D6A8D3D88F01}"/>
              </a:ext>
            </a:extLst>
          </p:cNvPr>
          <p:cNvGraphicFramePr/>
          <p:nvPr>
            <p:extLst/>
          </p:nvPr>
        </p:nvGraphicFramePr>
        <p:xfrm>
          <a:off x="-371475" y="3540466"/>
          <a:ext cx="6646863" cy="2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7339D-F6DD-41B3-A73E-C6738B73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Типы торгов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F15E24-49CA-442D-BEFF-8CC218D2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57635F3-66D8-4463-83BB-EB77923A4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315127"/>
              </p:ext>
            </p:extLst>
          </p:nvPr>
        </p:nvGraphicFramePr>
        <p:xfrm>
          <a:off x="-371475" y="869911"/>
          <a:ext cx="6646863" cy="2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387B82-4244-4184-A178-FB0698E38BBA}"/>
              </a:ext>
            </a:extLst>
          </p:cNvPr>
          <p:cNvSpPr txBox="1"/>
          <p:nvPr/>
        </p:nvSpPr>
        <p:spPr>
          <a:xfrm>
            <a:off x="3558207" y="510580"/>
            <a:ext cx="543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торгов в первом квартале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B05E7-112C-4528-93E4-6096927308EA}"/>
              </a:ext>
            </a:extLst>
          </p:cNvPr>
          <p:cNvSpPr txBox="1"/>
          <p:nvPr/>
        </p:nvSpPr>
        <p:spPr>
          <a:xfrm>
            <a:off x="234775" y="671939"/>
            <a:ext cx="543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совокупно в 2011 - 2018 гг. </a:t>
            </a:r>
          </a:p>
        </p:txBody>
      </p:sp>
      <p:sp>
        <p:nvSpPr>
          <p:cNvPr id="12" name="object 94">
            <a:extLst>
              <a:ext uri="{FF2B5EF4-FFF2-40B4-BE49-F238E27FC236}">
                <a16:creationId xmlns:a16="http://schemas.microsoft.com/office/drawing/2014/main" id="{D7B2FCF2-8451-47EB-AB26-F1C427FFA0A3}"/>
              </a:ext>
            </a:extLst>
          </p:cNvPr>
          <p:cNvSpPr/>
          <p:nvPr/>
        </p:nvSpPr>
        <p:spPr>
          <a:xfrm>
            <a:off x="161544" y="5773842"/>
            <a:ext cx="11717020" cy="1067646"/>
          </a:xfrm>
          <a:custGeom>
            <a:avLst/>
            <a:gdLst/>
            <a:ahLst/>
            <a:cxnLst/>
            <a:rect l="l" t="t" r="r" b="b"/>
            <a:pathLst>
              <a:path w="11717020" h="867409">
                <a:moveTo>
                  <a:pt x="0" y="867156"/>
                </a:moveTo>
                <a:lnTo>
                  <a:pt x="11716512" y="867156"/>
                </a:lnTo>
                <a:lnTo>
                  <a:pt x="11716512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5">
            <a:extLst>
              <a:ext uri="{FF2B5EF4-FFF2-40B4-BE49-F238E27FC236}">
                <a16:creationId xmlns:a16="http://schemas.microsoft.com/office/drawing/2014/main" id="{6563623E-10C8-4033-A2EF-065D8F1D32CB}"/>
              </a:ext>
            </a:extLst>
          </p:cNvPr>
          <p:cNvSpPr txBox="1"/>
          <p:nvPr/>
        </p:nvSpPr>
        <p:spPr>
          <a:xfrm>
            <a:off x="181721" y="5759386"/>
            <a:ext cx="116351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 Narrow"/>
                <a:cs typeface="Arial Narrow"/>
              </a:defRPr>
            </a:lvl1pPr>
          </a:lstStyle>
          <a:p>
            <a:r>
              <a:rPr lang="ru-RU" dirty="0"/>
              <a:t>Аукционы остаются наиболее распространенным механизмом проведения торгов. </a:t>
            </a:r>
          </a:p>
          <a:p>
            <a:r>
              <a:rPr lang="ru-RU" dirty="0"/>
              <a:t>Эффективность открытых аукционов остается на уровне 2017 г. – 5%, что на 1% меньше исторического показателя за 2011 – 2017 гг.</a:t>
            </a:r>
          </a:p>
          <a:p>
            <a:r>
              <a:rPr lang="ru-RU" dirty="0"/>
              <a:t>Доля успешных лотов в открытом публичном предложении увеличилась до 59%, что больше на 6% среднего показателя за 1 кварталы 2011 – 2018 гг. и на 10% больше показателя за всю историю работы площадок с 2011 по  2017 гг.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4EC3CD8-86E5-4719-B597-EFB79D626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712229"/>
              </p:ext>
            </p:extLst>
          </p:nvPr>
        </p:nvGraphicFramePr>
        <p:xfrm>
          <a:off x="5999280" y="877757"/>
          <a:ext cx="6646863" cy="2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E5B9481-72EA-4F9B-8017-4E6B99F73CD3}"/>
              </a:ext>
            </a:extLst>
          </p:cNvPr>
          <p:cNvSpPr txBox="1"/>
          <p:nvPr/>
        </p:nvSpPr>
        <p:spPr>
          <a:xfrm>
            <a:off x="6440430" y="679785"/>
            <a:ext cx="543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2018 гг.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40161-7C07-418C-BBBE-F387E4A40557}"/>
              </a:ext>
            </a:extLst>
          </p:cNvPr>
          <p:cNvSpPr txBox="1"/>
          <p:nvPr/>
        </p:nvSpPr>
        <p:spPr>
          <a:xfrm>
            <a:off x="11543717" y="2141334"/>
            <a:ext cx="237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A08C3-EFD3-4704-A9A6-0D453C76DBF4}"/>
              </a:ext>
            </a:extLst>
          </p:cNvPr>
          <p:cNvSpPr txBox="1"/>
          <p:nvPr/>
        </p:nvSpPr>
        <p:spPr>
          <a:xfrm>
            <a:off x="3437253" y="3095860"/>
            <a:ext cx="567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торгов по типам за 2017 год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FA4F0-49D7-45BF-9124-DE2812212330}"/>
              </a:ext>
            </a:extLst>
          </p:cNvPr>
          <p:cNvSpPr txBox="1"/>
          <p:nvPr/>
        </p:nvSpPr>
        <p:spPr>
          <a:xfrm>
            <a:off x="234775" y="3342494"/>
            <a:ext cx="543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совокупно в 2011 - 2017 гг. 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437CEAD-7896-4846-9787-BDCBC385C43A}"/>
              </a:ext>
            </a:extLst>
          </p:cNvPr>
          <p:cNvGraphicFramePr/>
          <p:nvPr>
            <p:extLst/>
          </p:nvPr>
        </p:nvGraphicFramePr>
        <p:xfrm>
          <a:off x="5999280" y="3548312"/>
          <a:ext cx="6646863" cy="2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F22561E-C808-4B80-92C4-758991B2FA40}"/>
              </a:ext>
            </a:extLst>
          </p:cNvPr>
          <p:cNvSpPr txBox="1"/>
          <p:nvPr/>
        </p:nvSpPr>
        <p:spPr>
          <a:xfrm>
            <a:off x="6440430" y="3350340"/>
            <a:ext cx="543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2017 гг.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B05527-A1B9-4EAC-BACE-E320B6813994}"/>
              </a:ext>
            </a:extLst>
          </p:cNvPr>
          <p:cNvSpPr/>
          <p:nvPr/>
        </p:nvSpPr>
        <p:spPr>
          <a:xfrm>
            <a:off x="0" y="5559063"/>
            <a:ext cx="2026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</a:rPr>
              <a:t>* Торги с закрытой формой предложения цены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15600" y="5559063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530D4-7653-4120-B9A6-62BC1C84A500}"/>
              </a:ext>
            </a:extLst>
          </p:cNvPr>
          <p:cNvSpPr txBox="1"/>
          <p:nvPr/>
        </p:nvSpPr>
        <p:spPr>
          <a:xfrm>
            <a:off x="11543716" y="4812001"/>
            <a:ext cx="237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 Narrow" panose="020B0606020202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832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D1294047-058A-4D42-AF10-E1579321A6CE}"/>
              </a:ext>
            </a:extLst>
          </p:cNvPr>
          <p:cNvGraphicFramePr/>
          <p:nvPr>
            <p:extLst/>
          </p:nvPr>
        </p:nvGraphicFramePr>
        <p:xfrm>
          <a:off x="60960" y="3253996"/>
          <a:ext cx="12031980" cy="242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3ACE5BE-7E1B-414B-8274-D602BB588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063207"/>
              </p:ext>
            </p:extLst>
          </p:nvPr>
        </p:nvGraphicFramePr>
        <p:xfrm>
          <a:off x="80010" y="778224"/>
          <a:ext cx="12031980" cy="22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062F-7FC7-4633-BBB6-3260214D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Ана</a:t>
            </a:r>
            <a:r>
              <a:rPr lang="ru-RU" b="1" kern="0" spc="-30" dirty="0">
                <a:solidFill>
                  <a:prstClr val="white"/>
                </a:solidFill>
                <a:latin typeface="Arial Narrow"/>
              </a:rPr>
              <a:t>л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из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объемов реализованного имущества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496549-E3F2-47EA-961E-7451F467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6</a:t>
            </a:fld>
            <a:endParaRPr lang="ru-RU"/>
          </a:p>
        </p:txBody>
      </p:sp>
      <p:sp>
        <p:nvSpPr>
          <p:cNvPr id="6" name="object 117">
            <a:extLst>
              <a:ext uri="{FF2B5EF4-FFF2-40B4-BE49-F238E27FC236}">
                <a16:creationId xmlns:a16="http://schemas.microsoft.com/office/drawing/2014/main" id="{4B65AD14-FFD9-4A5D-A4F2-DFA8D68BD6C6}"/>
              </a:ext>
            </a:extLst>
          </p:cNvPr>
          <p:cNvSpPr/>
          <p:nvPr/>
        </p:nvSpPr>
        <p:spPr>
          <a:xfrm>
            <a:off x="161544" y="5435228"/>
            <a:ext cx="11717020" cy="1154937"/>
          </a:xfrm>
          <a:custGeom>
            <a:avLst/>
            <a:gdLst/>
            <a:ahLst/>
            <a:cxnLst/>
            <a:rect l="l" t="t" r="r" b="b"/>
            <a:pathLst>
              <a:path w="11717020" h="725804">
                <a:moveTo>
                  <a:pt x="0" y="725424"/>
                </a:moveTo>
                <a:lnTo>
                  <a:pt x="11716512" y="725424"/>
                </a:lnTo>
                <a:lnTo>
                  <a:pt x="11716512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2">
            <a:extLst>
              <a:ext uri="{FF2B5EF4-FFF2-40B4-BE49-F238E27FC236}">
                <a16:creationId xmlns:a16="http://schemas.microsoft.com/office/drawing/2014/main" id="{2DE113EA-416E-4BE1-BB67-220C445ED844}"/>
              </a:ext>
            </a:extLst>
          </p:cNvPr>
          <p:cNvSpPr txBox="1"/>
          <p:nvPr/>
        </p:nvSpPr>
        <p:spPr>
          <a:xfrm>
            <a:off x="4123056" y="3073832"/>
            <a:ext cx="43046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за весь год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dirty="0">
                <a:solidFill>
                  <a:srgbClr val="585858"/>
                </a:solidFill>
                <a:latin typeface="Arial Narrow"/>
                <a:cs typeface="Arial Narrow"/>
              </a:rPr>
              <a:t>млрд.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85">
            <a:extLst>
              <a:ext uri="{FF2B5EF4-FFF2-40B4-BE49-F238E27FC236}">
                <a16:creationId xmlns:a16="http://schemas.microsoft.com/office/drawing/2014/main" id="{0B619980-858B-4483-9765-19CCB52BD50F}"/>
              </a:ext>
            </a:extLst>
          </p:cNvPr>
          <p:cNvSpPr txBox="1"/>
          <p:nvPr/>
        </p:nvSpPr>
        <p:spPr>
          <a:xfrm>
            <a:off x="4206876" y="690066"/>
            <a:ext cx="41370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первый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кв</a:t>
            </a:r>
            <a:r>
              <a:rPr lang="ru-RU"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артал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млрд.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2D73E1-A267-478E-8900-70F8E3D75C65}"/>
              </a:ext>
            </a:extLst>
          </p:cNvPr>
          <p:cNvSpPr/>
          <p:nvPr/>
        </p:nvSpPr>
        <p:spPr>
          <a:xfrm>
            <a:off x="209676" y="1343918"/>
            <a:ext cx="3058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Средневзвешенная стоимость реализованного имущества</a:t>
            </a:r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4122D944-3595-44B5-9104-C5C0D15D9430}"/>
              </a:ext>
            </a:extLst>
          </p:cNvPr>
          <p:cNvSpPr/>
          <p:nvPr/>
        </p:nvSpPr>
        <p:spPr>
          <a:xfrm flipV="1">
            <a:off x="957832" y="2268474"/>
            <a:ext cx="10920732" cy="45719"/>
          </a:xfrm>
          <a:custGeom>
            <a:avLst/>
            <a:gdLst/>
            <a:ahLst/>
            <a:cxnLst/>
            <a:rect l="l" t="t" r="r" b="b"/>
            <a:pathLst>
              <a:path w="9804400">
                <a:moveTo>
                  <a:pt x="0" y="0"/>
                </a:moveTo>
                <a:lnTo>
                  <a:pt x="1961388" y="0"/>
                </a:lnTo>
                <a:lnTo>
                  <a:pt x="3921252" y="0"/>
                </a:lnTo>
                <a:lnTo>
                  <a:pt x="5882640" y="0"/>
                </a:lnTo>
                <a:lnTo>
                  <a:pt x="7842504" y="0"/>
                </a:lnTo>
                <a:lnTo>
                  <a:pt x="9803892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2">
            <a:extLst>
              <a:ext uri="{FF2B5EF4-FFF2-40B4-BE49-F238E27FC236}">
                <a16:creationId xmlns:a16="http://schemas.microsoft.com/office/drawing/2014/main" id="{019BA509-F677-47B1-AB4A-CDD9648B90E4}"/>
              </a:ext>
            </a:extLst>
          </p:cNvPr>
          <p:cNvSpPr/>
          <p:nvPr/>
        </p:nvSpPr>
        <p:spPr>
          <a:xfrm>
            <a:off x="26795" y="146407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528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3D841DBD-3198-49CE-A261-92BB2EAEB116}"/>
              </a:ext>
            </a:extLst>
          </p:cNvPr>
          <p:cNvSpPr/>
          <p:nvPr/>
        </p:nvSpPr>
        <p:spPr>
          <a:xfrm rot="5400000">
            <a:off x="11645486" y="1893189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53C247-D7A8-41B9-B35F-39E7D285D6F5}"/>
              </a:ext>
            </a:extLst>
          </p:cNvPr>
          <p:cNvSpPr txBox="1"/>
          <p:nvPr/>
        </p:nvSpPr>
        <p:spPr>
          <a:xfrm>
            <a:off x="11437092" y="1896799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AA91AA4-2988-4DF5-B164-4645FAFB0E07}"/>
              </a:ext>
            </a:extLst>
          </p:cNvPr>
          <p:cNvSpPr/>
          <p:nvPr/>
        </p:nvSpPr>
        <p:spPr>
          <a:xfrm>
            <a:off x="240156" y="3892848"/>
            <a:ext cx="3058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Средневзвешенная стоимость реализованного имущества</a:t>
            </a: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C431333E-157A-4111-872A-F412DBF367A8}"/>
              </a:ext>
            </a:extLst>
          </p:cNvPr>
          <p:cNvSpPr/>
          <p:nvPr/>
        </p:nvSpPr>
        <p:spPr>
          <a:xfrm flipV="1">
            <a:off x="957832" y="4984742"/>
            <a:ext cx="10920732" cy="45719"/>
          </a:xfrm>
          <a:custGeom>
            <a:avLst/>
            <a:gdLst/>
            <a:ahLst/>
            <a:cxnLst/>
            <a:rect l="l" t="t" r="r" b="b"/>
            <a:pathLst>
              <a:path w="9804400">
                <a:moveTo>
                  <a:pt x="0" y="0"/>
                </a:moveTo>
                <a:lnTo>
                  <a:pt x="1961388" y="0"/>
                </a:lnTo>
                <a:lnTo>
                  <a:pt x="3921252" y="0"/>
                </a:lnTo>
                <a:lnTo>
                  <a:pt x="5882640" y="0"/>
                </a:lnTo>
                <a:lnTo>
                  <a:pt x="7842504" y="0"/>
                </a:lnTo>
                <a:lnTo>
                  <a:pt x="9803892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A518D8CD-2B7D-4B6A-8FE3-0C8604E10F5F}"/>
              </a:ext>
            </a:extLst>
          </p:cNvPr>
          <p:cNvSpPr/>
          <p:nvPr/>
        </p:nvSpPr>
        <p:spPr>
          <a:xfrm>
            <a:off x="57275" y="401300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528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Стрелка: пятиугольник 26">
            <a:extLst>
              <a:ext uri="{FF2B5EF4-FFF2-40B4-BE49-F238E27FC236}">
                <a16:creationId xmlns:a16="http://schemas.microsoft.com/office/drawing/2014/main" id="{B7367FD3-D505-4D57-BFB4-85B2D2FC6F12}"/>
              </a:ext>
            </a:extLst>
          </p:cNvPr>
          <p:cNvSpPr/>
          <p:nvPr/>
        </p:nvSpPr>
        <p:spPr>
          <a:xfrm rot="5400000">
            <a:off x="11645486" y="4624697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205677-418C-4087-82E7-D8A852CB47A7}"/>
              </a:ext>
            </a:extLst>
          </p:cNvPr>
          <p:cNvSpPr txBox="1"/>
          <p:nvPr/>
        </p:nvSpPr>
        <p:spPr>
          <a:xfrm>
            <a:off x="11437092" y="4648477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71,4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0D6E0-4EF7-4B92-AE43-9A20D7341B4C}"/>
              </a:ext>
            </a:extLst>
          </p:cNvPr>
          <p:cNvSpPr txBox="1"/>
          <p:nvPr/>
        </p:nvSpPr>
        <p:spPr>
          <a:xfrm>
            <a:off x="5722584" y="3355160"/>
            <a:ext cx="763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 Narrow" panose="020B0606020202030204" pitchFamily="34" charset="0"/>
              </a:rPr>
              <a:t>8 245,5</a:t>
            </a:r>
          </a:p>
        </p:txBody>
      </p:sp>
      <p:sp>
        <p:nvSpPr>
          <p:cNvPr id="30" name="Диагональная полоса 29">
            <a:extLst>
              <a:ext uri="{FF2B5EF4-FFF2-40B4-BE49-F238E27FC236}">
                <a16:creationId xmlns:a16="http://schemas.microsoft.com/office/drawing/2014/main" id="{529BFC5E-A356-4756-B95B-1B280E342592}"/>
              </a:ext>
            </a:extLst>
          </p:cNvPr>
          <p:cNvSpPr/>
          <p:nvPr/>
        </p:nvSpPr>
        <p:spPr>
          <a:xfrm>
            <a:off x="5720249" y="3696098"/>
            <a:ext cx="1012339" cy="203644"/>
          </a:xfrm>
          <a:prstGeom prst="diagStripe">
            <a:avLst>
              <a:gd name="adj" fmla="val 74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685DB5E-8592-4F88-A53F-6516418819A2}"/>
              </a:ext>
            </a:extLst>
          </p:cNvPr>
          <p:cNvSpPr/>
          <p:nvPr/>
        </p:nvSpPr>
        <p:spPr>
          <a:xfrm>
            <a:off x="5847249" y="3736999"/>
            <a:ext cx="1012339" cy="203644"/>
          </a:xfrm>
          <a:prstGeom prst="diagStripe">
            <a:avLst>
              <a:gd name="adj" fmla="val 74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4595" y="5218468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sp>
        <p:nvSpPr>
          <p:cNvPr id="32" name="object 95">
            <a:extLst>
              <a:ext uri="{FF2B5EF4-FFF2-40B4-BE49-F238E27FC236}">
                <a16:creationId xmlns:a16="http://schemas.microsoft.com/office/drawing/2014/main" id="{6563623E-10C8-4033-A2EF-065D8F1D32CB}"/>
              </a:ext>
            </a:extLst>
          </p:cNvPr>
          <p:cNvSpPr txBox="1"/>
          <p:nvPr/>
        </p:nvSpPr>
        <p:spPr>
          <a:xfrm>
            <a:off x="161544" y="5520805"/>
            <a:ext cx="1163511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 Narrow"/>
                <a:cs typeface="Arial Narrow"/>
              </a:defRPr>
            </a:lvl1pPr>
          </a:lstStyle>
          <a:p>
            <a:r>
              <a:rPr lang="ru-RU" dirty="0"/>
              <a:t>Несмотря на сокращение количества лотов на 28% к 1 кварталу 2017 г. общий объем выставленных лотов увеличился на 23%. </a:t>
            </a:r>
          </a:p>
          <a:p>
            <a:r>
              <a:rPr lang="ru-RU" dirty="0"/>
              <a:t>Начальная цена по состоявшимся лотам только на 3% превысила аналогичный показатель 1-го квартала предыдущего года. При этом итоговая цена оказалась на 24% аналогичного показателя 1-го квартала предыдущего года.</a:t>
            </a:r>
          </a:p>
          <a:p>
            <a:r>
              <a:rPr lang="ru-RU" dirty="0"/>
              <a:t>Динамика повторяет ситуацию, когда после пика предложения в 1 квартале 2013 г. общий объем реализации в 1 квартале 2014 г. несколько сократился. </a:t>
            </a:r>
          </a:p>
        </p:txBody>
      </p:sp>
    </p:spTree>
    <p:extLst>
      <p:ext uri="{BB962C8B-B14F-4D97-AF65-F5344CB8AC3E}">
        <p14:creationId xmlns:p14="http://schemas.microsoft.com/office/powerpoint/2010/main" val="80747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D1294047-058A-4D42-AF10-E1579321A6CE}"/>
              </a:ext>
            </a:extLst>
          </p:cNvPr>
          <p:cNvGraphicFramePr/>
          <p:nvPr>
            <p:extLst/>
          </p:nvPr>
        </p:nvGraphicFramePr>
        <p:xfrm>
          <a:off x="60960" y="3253996"/>
          <a:ext cx="12131040" cy="242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3ACE5BE-7E1B-414B-8274-D602BB588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919784"/>
              </p:ext>
            </p:extLst>
          </p:nvPr>
        </p:nvGraphicFramePr>
        <p:xfrm>
          <a:off x="80010" y="778224"/>
          <a:ext cx="12031980" cy="22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062F-7FC7-4633-BBB6-3260214D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Количество участников торгов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496549-E3F2-47EA-961E-7451F467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7</a:t>
            </a:fld>
            <a:endParaRPr lang="ru-RU"/>
          </a:p>
        </p:txBody>
      </p:sp>
      <p:sp>
        <p:nvSpPr>
          <p:cNvPr id="6" name="object 117">
            <a:extLst>
              <a:ext uri="{FF2B5EF4-FFF2-40B4-BE49-F238E27FC236}">
                <a16:creationId xmlns:a16="http://schemas.microsoft.com/office/drawing/2014/main" id="{4B65AD14-FFD9-4A5D-A4F2-DFA8D68BD6C6}"/>
              </a:ext>
            </a:extLst>
          </p:cNvPr>
          <p:cNvSpPr/>
          <p:nvPr/>
        </p:nvSpPr>
        <p:spPr>
          <a:xfrm>
            <a:off x="161544" y="5435228"/>
            <a:ext cx="11717020" cy="1110351"/>
          </a:xfrm>
          <a:custGeom>
            <a:avLst/>
            <a:gdLst/>
            <a:ahLst/>
            <a:cxnLst/>
            <a:rect l="l" t="t" r="r" b="b"/>
            <a:pathLst>
              <a:path w="11717020" h="725804">
                <a:moveTo>
                  <a:pt x="0" y="725424"/>
                </a:moveTo>
                <a:lnTo>
                  <a:pt x="11716512" y="725424"/>
                </a:lnTo>
                <a:lnTo>
                  <a:pt x="11716512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2">
            <a:extLst>
              <a:ext uri="{FF2B5EF4-FFF2-40B4-BE49-F238E27FC236}">
                <a16:creationId xmlns:a16="http://schemas.microsoft.com/office/drawing/2014/main" id="{2DE113EA-416E-4BE1-BB67-220C445ED844}"/>
              </a:ext>
            </a:extLst>
          </p:cNvPr>
          <p:cNvSpPr txBox="1"/>
          <p:nvPr/>
        </p:nvSpPr>
        <p:spPr>
          <a:xfrm>
            <a:off x="4123056" y="3073832"/>
            <a:ext cx="43046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за весь год, ед. участвующих лиц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85">
            <a:extLst>
              <a:ext uri="{FF2B5EF4-FFF2-40B4-BE49-F238E27FC236}">
                <a16:creationId xmlns:a16="http://schemas.microsoft.com/office/drawing/2014/main" id="{0B619980-858B-4483-9765-19CCB52BD50F}"/>
              </a:ext>
            </a:extLst>
          </p:cNvPr>
          <p:cNvSpPr txBox="1"/>
          <p:nvPr/>
        </p:nvSpPr>
        <p:spPr>
          <a:xfrm>
            <a:off x="4206876" y="690066"/>
            <a:ext cx="41370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первый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кв</a:t>
            </a:r>
            <a:r>
              <a:rPr lang="ru-RU"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артал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 ед. участвующих лиц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4595" y="5218468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sp>
        <p:nvSpPr>
          <p:cNvPr id="32" name="object 95">
            <a:extLst>
              <a:ext uri="{FF2B5EF4-FFF2-40B4-BE49-F238E27FC236}">
                <a16:creationId xmlns:a16="http://schemas.microsoft.com/office/drawing/2014/main" id="{6563623E-10C8-4033-A2EF-065D8F1D32CB}"/>
              </a:ext>
            </a:extLst>
          </p:cNvPr>
          <p:cNvSpPr txBox="1"/>
          <p:nvPr/>
        </p:nvSpPr>
        <p:spPr>
          <a:xfrm>
            <a:off x="161544" y="5520805"/>
            <a:ext cx="11635117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 Narrow"/>
                <a:cs typeface="Arial Narrow"/>
              </a:defRPr>
            </a:lvl1pPr>
          </a:lstStyle>
          <a:p>
            <a:r>
              <a:rPr lang="ru-RU" dirty="0"/>
              <a:t>Количество участников торгов сократилось на 8% по сравнению с 1 кварталом 2017 г., но осталось на уровне больше аналогичного показателя за 1 кварталы 2011 -   2014 гг. и 2016 г.</a:t>
            </a:r>
          </a:p>
          <a:p>
            <a:r>
              <a:rPr lang="ru-RU" dirty="0"/>
              <a:t>Если в последующие кварталы активность участников будет выше, что обычно происходит, то 2018 г. может приблизиться к показателям 2017 г. по количеству участников торгов.</a:t>
            </a:r>
          </a:p>
        </p:txBody>
      </p:sp>
    </p:spTree>
    <p:extLst>
      <p:ext uri="{BB962C8B-B14F-4D97-AF65-F5344CB8AC3E}">
        <p14:creationId xmlns:p14="http://schemas.microsoft.com/office/powerpoint/2010/main" val="28730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3ACE5BE-7E1B-414B-8274-D602BB588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846619"/>
              </p:ext>
            </p:extLst>
          </p:nvPr>
        </p:nvGraphicFramePr>
        <p:xfrm>
          <a:off x="60960" y="780626"/>
          <a:ext cx="12031980" cy="22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062F-7FC7-4633-BBB6-3260214D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Ана</a:t>
            </a:r>
            <a:r>
              <a:rPr lang="ru-RU" b="1" kern="0" spc="-30" dirty="0">
                <a:solidFill>
                  <a:prstClr val="white"/>
                </a:solidFill>
                <a:latin typeface="Arial Narrow"/>
              </a:rPr>
              <a:t>л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из</a:t>
            </a:r>
            <a:r>
              <a:rPr lang="ru-RU" b="1" kern="0" spc="2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сред</a:t>
            </a:r>
            <a:r>
              <a:rPr lang="ru-RU" b="1" kern="0" spc="-30" dirty="0">
                <a:solidFill>
                  <a:prstClr val="white"/>
                </a:solidFill>
                <a:latin typeface="Arial Narrow"/>
              </a:rPr>
              <a:t>н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ей</a:t>
            </a:r>
            <a:r>
              <a:rPr lang="ru-RU" b="1" kern="0" spc="15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це</a:t>
            </a:r>
            <a:r>
              <a:rPr lang="ru-RU" b="1" kern="0" spc="-30" dirty="0">
                <a:solidFill>
                  <a:prstClr val="white"/>
                </a:solidFill>
                <a:latin typeface="Arial Narrow"/>
              </a:rPr>
              <a:t>н</a:t>
            </a:r>
            <a:r>
              <a:rPr lang="ru-RU" b="1" kern="0" spc="-25" dirty="0">
                <a:solidFill>
                  <a:prstClr val="white"/>
                </a:solidFill>
                <a:latin typeface="Arial Narrow"/>
              </a:rPr>
              <a:t>ы</a:t>
            </a:r>
            <a:r>
              <a:rPr lang="ru-RU" b="1" kern="0" spc="10" dirty="0">
                <a:solidFill>
                  <a:prstClr val="white"/>
                </a:solidFill>
                <a:latin typeface="Arial Narrow"/>
              </a:rPr>
              <a:t> </a:t>
            </a:r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лота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496549-E3F2-47EA-961E-7451F467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8</a:t>
            </a:fld>
            <a:endParaRPr lang="ru-RU"/>
          </a:p>
        </p:txBody>
      </p:sp>
      <p:sp>
        <p:nvSpPr>
          <p:cNvPr id="6" name="object 117">
            <a:extLst>
              <a:ext uri="{FF2B5EF4-FFF2-40B4-BE49-F238E27FC236}">
                <a16:creationId xmlns:a16="http://schemas.microsoft.com/office/drawing/2014/main" id="{4B65AD14-FFD9-4A5D-A4F2-DFA8D68BD6C6}"/>
              </a:ext>
            </a:extLst>
          </p:cNvPr>
          <p:cNvSpPr/>
          <p:nvPr/>
        </p:nvSpPr>
        <p:spPr>
          <a:xfrm>
            <a:off x="161544" y="5770995"/>
            <a:ext cx="11717020" cy="1070621"/>
          </a:xfrm>
          <a:custGeom>
            <a:avLst/>
            <a:gdLst/>
            <a:ahLst/>
            <a:cxnLst/>
            <a:rect l="l" t="t" r="r" b="b"/>
            <a:pathLst>
              <a:path w="11717020" h="725804">
                <a:moveTo>
                  <a:pt x="0" y="725424"/>
                </a:moveTo>
                <a:lnTo>
                  <a:pt x="11716512" y="725424"/>
                </a:lnTo>
                <a:lnTo>
                  <a:pt x="11716512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8">
            <a:extLst>
              <a:ext uri="{FF2B5EF4-FFF2-40B4-BE49-F238E27FC236}">
                <a16:creationId xmlns:a16="http://schemas.microsoft.com/office/drawing/2014/main" id="{BC430EA3-3991-40C1-894A-F76D464C1932}"/>
              </a:ext>
            </a:extLst>
          </p:cNvPr>
          <p:cNvSpPr txBox="1"/>
          <p:nvPr/>
        </p:nvSpPr>
        <p:spPr>
          <a:xfrm>
            <a:off x="209675" y="5800155"/>
            <a:ext cx="1131325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 Narrow"/>
                <a:cs typeface="Arial Narrow"/>
              </a:defRPr>
            </a:lvl1pPr>
          </a:lstStyle>
          <a:p>
            <a:r>
              <a:rPr lang="ru-RU" sz="1400" dirty="0"/>
              <a:t>Средняя первоначальная цена по успешным лотам выше показателя 1 квартала 2017 г. на 72% - 27 млн. руб. против 15,7 млн. руб.</a:t>
            </a:r>
          </a:p>
          <a:p>
            <a:r>
              <a:rPr lang="ru-RU" sz="1400" dirty="0"/>
              <a:t>При этом средняя цена фактической реализации практически не изменилась и составила 2,4 млн. руб. в 1 квартале 2018 г. по сравнению с 2,3 млн. руб. в 1 квартале 2017 г.</a:t>
            </a:r>
          </a:p>
          <a:p>
            <a:r>
              <a:rPr lang="ru-RU" sz="1400" dirty="0"/>
              <a:t>Цены фактической реализации ниже средних значений как за 1 кварталы, так и за все годы с 2011 по 2017 гг.</a:t>
            </a:r>
          </a:p>
        </p:txBody>
      </p:sp>
      <p:sp>
        <p:nvSpPr>
          <p:cNvPr id="8" name="object 82">
            <a:extLst>
              <a:ext uri="{FF2B5EF4-FFF2-40B4-BE49-F238E27FC236}">
                <a16:creationId xmlns:a16="http://schemas.microsoft.com/office/drawing/2014/main" id="{2DE113EA-416E-4BE1-BB67-220C445ED844}"/>
              </a:ext>
            </a:extLst>
          </p:cNvPr>
          <p:cNvSpPr txBox="1"/>
          <p:nvPr/>
        </p:nvSpPr>
        <p:spPr>
          <a:xfrm>
            <a:off x="4435476" y="3216874"/>
            <a:ext cx="36798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 весь год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dirty="0">
                <a:solidFill>
                  <a:srgbClr val="585858"/>
                </a:solidFill>
                <a:latin typeface="Arial Narrow"/>
                <a:cs typeface="Arial Narrow"/>
              </a:rPr>
              <a:t>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85">
            <a:extLst>
              <a:ext uri="{FF2B5EF4-FFF2-40B4-BE49-F238E27FC236}">
                <a16:creationId xmlns:a16="http://schemas.microsoft.com/office/drawing/2014/main" id="{0B619980-858B-4483-9765-19CCB52BD50F}"/>
              </a:ext>
            </a:extLst>
          </p:cNvPr>
          <p:cNvSpPr txBox="1"/>
          <p:nvPr/>
        </p:nvSpPr>
        <p:spPr>
          <a:xfrm>
            <a:off x="4527382" y="690066"/>
            <a:ext cx="34960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первый квартал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2D73E1-A267-478E-8900-70F8E3D75C65}"/>
              </a:ext>
            </a:extLst>
          </p:cNvPr>
          <p:cNvSpPr/>
          <p:nvPr/>
        </p:nvSpPr>
        <p:spPr>
          <a:xfrm>
            <a:off x="209676" y="1176278"/>
            <a:ext cx="3058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Средневзвешенная стоимость реализованного имущества</a:t>
            </a:r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4122D944-3595-44B5-9104-C5C0D15D9430}"/>
              </a:ext>
            </a:extLst>
          </p:cNvPr>
          <p:cNvSpPr/>
          <p:nvPr/>
        </p:nvSpPr>
        <p:spPr>
          <a:xfrm flipV="1">
            <a:off x="957832" y="2306574"/>
            <a:ext cx="10920732" cy="45719"/>
          </a:xfrm>
          <a:custGeom>
            <a:avLst/>
            <a:gdLst/>
            <a:ahLst/>
            <a:cxnLst/>
            <a:rect l="l" t="t" r="r" b="b"/>
            <a:pathLst>
              <a:path w="9804400">
                <a:moveTo>
                  <a:pt x="0" y="0"/>
                </a:moveTo>
                <a:lnTo>
                  <a:pt x="1961388" y="0"/>
                </a:lnTo>
                <a:lnTo>
                  <a:pt x="3921252" y="0"/>
                </a:lnTo>
                <a:lnTo>
                  <a:pt x="5882640" y="0"/>
                </a:lnTo>
                <a:lnTo>
                  <a:pt x="7842504" y="0"/>
                </a:lnTo>
                <a:lnTo>
                  <a:pt x="9803892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2">
            <a:extLst>
              <a:ext uri="{FF2B5EF4-FFF2-40B4-BE49-F238E27FC236}">
                <a16:creationId xmlns:a16="http://schemas.microsoft.com/office/drawing/2014/main" id="{019BA509-F677-47B1-AB4A-CDD9648B90E4}"/>
              </a:ext>
            </a:extLst>
          </p:cNvPr>
          <p:cNvSpPr/>
          <p:nvPr/>
        </p:nvSpPr>
        <p:spPr>
          <a:xfrm>
            <a:off x="26795" y="12964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528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3D841DBD-3198-49CE-A261-92BB2EAEB116}"/>
              </a:ext>
            </a:extLst>
          </p:cNvPr>
          <p:cNvSpPr/>
          <p:nvPr/>
        </p:nvSpPr>
        <p:spPr>
          <a:xfrm rot="5400000">
            <a:off x="11668346" y="1946529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53C247-D7A8-41B9-B35F-39E7D285D6F5}"/>
              </a:ext>
            </a:extLst>
          </p:cNvPr>
          <p:cNvSpPr txBox="1"/>
          <p:nvPr/>
        </p:nvSpPr>
        <p:spPr>
          <a:xfrm>
            <a:off x="11459952" y="1950139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2,65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15600" y="5500054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AB54A427-DD50-4934-BE2E-A2D2068D40C0}"/>
              </a:ext>
            </a:extLst>
          </p:cNvPr>
          <p:cNvGraphicFramePr/>
          <p:nvPr>
            <p:extLst/>
          </p:nvPr>
        </p:nvGraphicFramePr>
        <p:xfrm>
          <a:off x="11651" y="3447690"/>
          <a:ext cx="12031980" cy="223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55F896E-4772-4959-831B-8246B92BBCCA}"/>
              </a:ext>
            </a:extLst>
          </p:cNvPr>
          <p:cNvSpPr/>
          <p:nvPr/>
        </p:nvSpPr>
        <p:spPr>
          <a:xfrm>
            <a:off x="160367" y="3843342"/>
            <a:ext cx="30588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Средневзвешенная стоимость реализованного имущества</a:t>
            </a: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85108236-4145-43EB-A690-71C529A6A0CC}"/>
              </a:ext>
            </a:extLst>
          </p:cNvPr>
          <p:cNvSpPr/>
          <p:nvPr/>
        </p:nvSpPr>
        <p:spPr>
          <a:xfrm flipV="1">
            <a:off x="908523" y="4783031"/>
            <a:ext cx="10920732" cy="45719"/>
          </a:xfrm>
          <a:custGeom>
            <a:avLst/>
            <a:gdLst/>
            <a:ahLst/>
            <a:cxnLst/>
            <a:rect l="l" t="t" r="r" b="b"/>
            <a:pathLst>
              <a:path w="9804400">
                <a:moveTo>
                  <a:pt x="0" y="0"/>
                </a:moveTo>
                <a:lnTo>
                  <a:pt x="1961388" y="0"/>
                </a:lnTo>
                <a:lnTo>
                  <a:pt x="3921252" y="0"/>
                </a:lnTo>
                <a:lnTo>
                  <a:pt x="5882640" y="0"/>
                </a:lnTo>
                <a:lnTo>
                  <a:pt x="7842504" y="0"/>
                </a:lnTo>
                <a:lnTo>
                  <a:pt x="9803892" y="0"/>
                </a:lnTo>
              </a:path>
            </a:pathLst>
          </a:custGeom>
          <a:ln w="35052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3AE5A0CD-48B5-40E5-83EB-EF98763E6409}"/>
              </a:ext>
            </a:extLst>
          </p:cNvPr>
          <p:cNvSpPr/>
          <p:nvPr/>
        </p:nvSpPr>
        <p:spPr>
          <a:xfrm>
            <a:off x="-22514" y="39635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3528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Стрелка: пятиугольник 42">
            <a:extLst>
              <a:ext uri="{FF2B5EF4-FFF2-40B4-BE49-F238E27FC236}">
                <a16:creationId xmlns:a16="http://schemas.microsoft.com/office/drawing/2014/main" id="{D745818C-867B-4A25-9B8B-345D9F4EE08D}"/>
              </a:ext>
            </a:extLst>
          </p:cNvPr>
          <p:cNvSpPr/>
          <p:nvPr/>
        </p:nvSpPr>
        <p:spPr>
          <a:xfrm rot="5400000">
            <a:off x="11619037" y="4384886"/>
            <a:ext cx="342900" cy="407670"/>
          </a:xfrm>
          <a:prstGeom prst="homePlate">
            <a:avLst>
              <a:gd name="adj" fmla="val 3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A8E518-B18E-4336-878F-B49C638CC295}"/>
              </a:ext>
            </a:extLst>
          </p:cNvPr>
          <p:cNvSpPr txBox="1"/>
          <p:nvPr/>
        </p:nvSpPr>
        <p:spPr>
          <a:xfrm>
            <a:off x="11410643" y="4388496"/>
            <a:ext cx="76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3,14</a:t>
            </a:r>
          </a:p>
        </p:txBody>
      </p:sp>
      <p:sp>
        <p:nvSpPr>
          <p:cNvPr id="45" name="object 85">
            <a:extLst>
              <a:ext uri="{FF2B5EF4-FFF2-40B4-BE49-F238E27FC236}">
                <a16:creationId xmlns:a16="http://schemas.microsoft.com/office/drawing/2014/main" id="{02144CFB-0CBB-480E-A9B8-56B8A444836A}"/>
              </a:ext>
            </a:extLst>
          </p:cNvPr>
          <p:cNvSpPr txBox="1"/>
          <p:nvPr/>
        </p:nvSpPr>
        <p:spPr>
          <a:xfrm>
            <a:off x="5375762" y="3442834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spc="-10" dirty="0">
                <a:solidFill>
                  <a:srgbClr val="585858"/>
                </a:solidFill>
                <a:latin typeface="Arial Narrow"/>
                <a:cs typeface="Arial Narrow"/>
              </a:rPr>
              <a:t>56,8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A92B8BB-5F1E-48D2-84D4-963A19AB8F4E}"/>
              </a:ext>
            </a:extLst>
          </p:cNvPr>
          <p:cNvSpPr/>
          <p:nvPr/>
        </p:nvSpPr>
        <p:spPr>
          <a:xfrm rot="20504459">
            <a:off x="5268920" y="3803026"/>
            <a:ext cx="68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F56B65-300A-462F-9087-2C31699637BB}"/>
              </a:ext>
            </a:extLst>
          </p:cNvPr>
          <p:cNvSpPr/>
          <p:nvPr/>
        </p:nvSpPr>
        <p:spPr>
          <a:xfrm rot="20504459">
            <a:off x="5268921" y="3881283"/>
            <a:ext cx="68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9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D1C3E-FAF4-492C-AE88-A919EA7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spc="-15" dirty="0">
                <a:solidFill>
                  <a:prstClr val="white"/>
                </a:solidFill>
                <a:latin typeface="Arial Narrow"/>
              </a:rPr>
              <a:t>Стоимость реализованного имущества по типам аукционов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537777-C506-46DC-8635-DE4CA3C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5296-FC41-4F14-824B-4962D1A2E8CE}" type="slidenum">
              <a:rPr lang="ru-RU" smtClean="0"/>
              <a:t>9</a:t>
            </a:fld>
            <a:endParaRPr lang="ru-RU"/>
          </a:p>
        </p:txBody>
      </p:sp>
      <p:sp>
        <p:nvSpPr>
          <p:cNvPr id="6" name="object 229">
            <a:extLst>
              <a:ext uri="{FF2B5EF4-FFF2-40B4-BE49-F238E27FC236}">
                <a16:creationId xmlns:a16="http://schemas.microsoft.com/office/drawing/2014/main" id="{C1541C78-B9DA-46E8-90B2-0CCC5AEC5B26}"/>
              </a:ext>
            </a:extLst>
          </p:cNvPr>
          <p:cNvSpPr/>
          <p:nvPr/>
        </p:nvSpPr>
        <p:spPr>
          <a:xfrm>
            <a:off x="161544" y="5558872"/>
            <a:ext cx="11717020" cy="1073703"/>
          </a:xfrm>
          <a:custGeom>
            <a:avLst/>
            <a:gdLst/>
            <a:ahLst/>
            <a:cxnLst/>
            <a:rect l="l" t="t" r="r" b="b"/>
            <a:pathLst>
              <a:path w="11717020" h="867409">
                <a:moveTo>
                  <a:pt x="0" y="867156"/>
                </a:moveTo>
                <a:lnTo>
                  <a:pt x="11716512" y="867156"/>
                </a:lnTo>
                <a:lnTo>
                  <a:pt x="11716512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2">
            <a:extLst>
              <a:ext uri="{FF2B5EF4-FFF2-40B4-BE49-F238E27FC236}">
                <a16:creationId xmlns:a16="http://schemas.microsoft.com/office/drawing/2014/main" id="{65FC3542-8367-4C07-86BD-16DB56560969}"/>
              </a:ext>
            </a:extLst>
          </p:cNvPr>
          <p:cNvSpPr txBox="1"/>
          <p:nvPr/>
        </p:nvSpPr>
        <p:spPr>
          <a:xfrm>
            <a:off x="4651774" y="2927764"/>
            <a:ext cx="32472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0"/>
              </a:spcBef>
            </a:pP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 err="1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5" dirty="0">
                <a:solidFill>
                  <a:srgbClr val="585858"/>
                </a:solidFill>
                <a:latin typeface="Arial Narrow"/>
                <a:cs typeface="Arial Narrow"/>
              </a:rPr>
              <a:t>весь год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dirty="0">
                <a:solidFill>
                  <a:srgbClr val="585858"/>
                </a:solidFill>
                <a:latin typeface="Arial Narrow"/>
                <a:cs typeface="Arial Narrow"/>
              </a:rPr>
              <a:t>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9" name="object 85">
            <a:extLst>
              <a:ext uri="{FF2B5EF4-FFF2-40B4-BE49-F238E27FC236}">
                <a16:creationId xmlns:a16="http://schemas.microsoft.com/office/drawing/2014/main" id="{C023AD2C-09BD-4A56-AC31-6790392609D1}"/>
              </a:ext>
            </a:extLst>
          </p:cNvPr>
          <p:cNvSpPr txBox="1"/>
          <p:nvPr/>
        </p:nvSpPr>
        <p:spPr>
          <a:xfrm>
            <a:off x="1871663" y="670571"/>
            <a:ext cx="21628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Общая стоимость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0" name="object 85">
            <a:extLst>
              <a:ext uri="{FF2B5EF4-FFF2-40B4-BE49-F238E27FC236}">
                <a16:creationId xmlns:a16="http://schemas.microsoft.com/office/drawing/2014/main" id="{14234D07-8263-4A8D-BA97-430B32532F9D}"/>
              </a:ext>
            </a:extLst>
          </p:cNvPr>
          <p:cNvSpPr txBox="1"/>
          <p:nvPr/>
        </p:nvSpPr>
        <p:spPr>
          <a:xfrm>
            <a:off x="8516301" y="681582"/>
            <a:ext cx="21628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Средняя стоимость</a:t>
            </a:r>
            <a:endParaRPr sz="1200" dirty="0">
              <a:latin typeface="Arial Narrow"/>
              <a:cs typeface="Arial Narrow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BB1BD34-AF85-4356-9BFC-0156C9492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659834"/>
              </p:ext>
            </p:extLst>
          </p:nvPr>
        </p:nvGraphicFramePr>
        <p:xfrm>
          <a:off x="281939" y="467693"/>
          <a:ext cx="5935981" cy="248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85">
            <a:extLst>
              <a:ext uri="{FF2B5EF4-FFF2-40B4-BE49-F238E27FC236}">
                <a16:creationId xmlns:a16="http://schemas.microsoft.com/office/drawing/2014/main" id="{E64B37F9-3457-4ACD-B2F1-DFFF5F152FE7}"/>
              </a:ext>
            </a:extLst>
          </p:cNvPr>
          <p:cNvSpPr txBox="1"/>
          <p:nvPr/>
        </p:nvSpPr>
        <p:spPr>
          <a:xfrm>
            <a:off x="551815" y="2243182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501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15" name="object 85">
            <a:extLst>
              <a:ext uri="{FF2B5EF4-FFF2-40B4-BE49-F238E27FC236}">
                <a16:creationId xmlns:a16="http://schemas.microsoft.com/office/drawing/2014/main" id="{97AB71BD-DAB2-4502-A940-C7247E039F36}"/>
              </a:ext>
            </a:extLst>
          </p:cNvPr>
          <p:cNvSpPr txBox="1"/>
          <p:nvPr/>
        </p:nvSpPr>
        <p:spPr>
          <a:xfrm>
            <a:off x="1938337" y="1511213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algn="ctr">
              <a:lnSpc>
                <a:spcPct val="100000"/>
              </a:lnSpc>
              <a:defRPr sz="1000" b="1" spc="-10">
                <a:solidFill>
                  <a:srgbClr val="585858"/>
                </a:solidFill>
                <a:latin typeface="Arial Narrow"/>
                <a:cs typeface="Arial Narrow"/>
              </a:defRPr>
            </a:lvl1pPr>
          </a:lstStyle>
          <a:p>
            <a:r>
              <a:rPr lang="ru-RU" dirty="0"/>
              <a:t>15 145</a:t>
            </a:r>
            <a:endParaRPr dirty="0"/>
          </a:p>
        </p:txBody>
      </p:sp>
      <p:sp>
        <p:nvSpPr>
          <p:cNvPr id="16" name="object 85">
            <a:extLst>
              <a:ext uri="{FF2B5EF4-FFF2-40B4-BE49-F238E27FC236}">
                <a16:creationId xmlns:a16="http://schemas.microsoft.com/office/drawing/2014/main" id="{6380B55F-3BE5-4511-8FD4-F40DCFA91E22}"/>
              </a:ext>
            </a:extLst>
          </p:cNvPr>
          <p:cNvSpPr txBox="1"/>
          <p:nvPr/>
        </p:nvSpPr>
        <p:spPr>
          <a:xfrm>
            <a:off x="2653349" y="1634270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13 100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17" name="object 85">
            <a:extLst>
              <a:ext uri="{FF2B5EF4-FFF2-40B4-BE49-F238E27FC236}">
                <a16:creationId xmlns:a16="http://schemas.microsoft.com/office/drawing/2014/main" id="{48461480-AC7A-4B88-8AEC-BFEDF7D5A8DE}"/>
              </a:ext>
            </a:extLst>
          </p:cNvPr>
          <p:cNvSpPr txBox="1"/>
          <p:nvPr/>
        </p:nvSpPr>
        <p:spPr>
          <a:xfrm>
            <a:off x="4075073" y="833119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25 282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18" name="object 85">
            <a:extLst>
              <a:ext uri="{FF2B5EF4-FFF2-40B4-BE49-F238E27FC236}">
                <a16:creationId xmlns:a16="http://schemas.microsoft.com/office/drawing/2014/main" id="{6C505D57-F36D-4FF3-B7E5-96977C1E1114}"/>
              </a:ext>
            </a:extLst>
          </p:cNvPr>
          <p:cNvSpPr txBox="1"/>
          <p:nvPr/>
        </p:nvSpPr>
        <p:spPr>
          <a:xfrm>
            <a:off x="4767262" y="1383692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17 172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19" name="object 85">
            <a:extLst>
              <a:ext uri="{FF2B5EF4-FFF2-40B4-BE49-F238E27FC236}">
                <a16:creationId xmlns:a16="http://schemas.microsoft.com/office/drawing/2014/main" id="{263AA680-D201-43DC-843A-33F26973743F}"/>
              </a:ext>
            </a:extLst>
          </p:cNvPr>
          <p:cNvSpPr txBox="1"/>
          <p:nvPr/>
        </p:nvSpPr>
        <p:spPr>
          <a:xfrm>
            <a:off x="5433376" y="1632809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13 005</a:t>
            </a:r>
            <a:endParaRPr sz="1000" b="1" dirty="0">
              <a:latin typeface="Arial Narrow"/>
              <a:cs typeface="Arial Narrow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E7E94B3-5EEB-4708-819D-9A2B71C0E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468122"/>
              </p:ext>
            </p:extLst>
          </p:nvPr>
        </p:nvGraphicFramePr>
        <p:xfrm>
          <a:off x="6295945" y="670571"/>
          <a:ext cx="5809379" cy="228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bject 85">
            <a:extLst>
              <a:ext uri="{FF2B5EF4-FFF2-40B4-BE49-F238E27FC236}">
                <a16:creationId xmlns:a16="http://schemas.microsoft.com/office/drawing/2014/main" id="{EE9E927C-25A8-4779-8DCE-505683445456}"/>
              </a:ext>
            </a:extLst>
          </p:cNvPr>
          <p:cNvSpPr txBox="1"/>
          <p:nvPr/>
        </p:nvSpPr>
        <p:spPr>
          <a:xfrm>
            <a:off x="1222375" y="1634270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13 077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28" name="object 85">
            <a:extLst>
              <a:ext uri="{FF2B5EF4-FFF2-40B4-BE49-F238E27FC236}">
                <a16:creationId xmlns:a16="http://schemas.microsoft.com/office/drawing/2014/main" id="{E5014CFD-9D03-43E3-870C-FA4430E28AF4}"/>
              </a:ext>
            </a:extLst>
          </p:cNvPr>
          <p:cNvSpPr txBox="1"/>
          <p:nvPr/>
        </p:nvSpPr>
        <p:spPr>
          <a:xfrm>
            <a:off x="1871663" y="3083922"/>
            <a:ext cx="21628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Общая стоимость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29" name="object 85">
            <a:extLst>
              <a:ext uri="{FF2B5EF4-FFF2-40B4-BE49-F238E27FC236}">
                <a16:creationId xmlns:a16="http://schemas.microsoft.com/office/drawing/2014/main" id="{2D3E2DDA-351B-4D6F-A3ED-91C1ECA06868}"/>
              </a:ext>
            </a:extLst>
          </p:cNvPr>
          <p:cNvSpPr txBox="1"/>
          <p:nvPr/>
        </p:nvSpPr>
        <p:spPr>
          <a:xfrm>
            <a:off x="8516301" y="3094933"/>
            <a:ext cx="21628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spc="-10" dirty="0">
                <a:solidFill>
                  <a:srgbClr val="585858"/>
                </a:solidFill>
                <a:latin typeface="Arial Narrow"/>
                <a:cs typeface="Arial Narrow"/>
              </a:rPr>
              <a:t>Средняя стоимость</a:t>
            </a:r>
            <a:endParaRPr sz="1200" dirty="0">
              <a:latin typeface="Arial Narrow"/>
              <a:cs typeface="Arial Narrow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40DA2CF4-1DF6-4913-9C00-FB177C9037F0}"/>
              </a:ext>
            </a:extLst>
          </p:cNvPr>
          <p:cNvGraphicFramePr/>
          <p:nvPr>
            <p:extLst/>
          </p:nvPr>
        </p:nvGraphicFramePr>
        <p:xfrm>
          <a:off x="281939" y="2881044"/>
          <a:ext cx="5935981" cy="248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object 85">
            <a:extLst>
              <a:ext uri="{FF2B5EF4-FFF2-40B4-BE49-F238E27FC236}">
                <a16:creationId xmlns:a16="http://schemas.microsoft.com/office/drawing/2014/main" id="{2D6CB474-FFA9-42C6-B69B-546C2AA743EE}"/>
              </a:ext>
            </a:extLst>
          </p:cNvPr>
          <p:cNvSpPr txBox="1"/>
          <p:nvPr/>
        </p:nvSpPr>
        <p:spPr>
          <a:xfrm>
            <a:off x="586740" y="4339715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32 399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2" name="object 85">
            <a:extLst>
              <a:ext uri="{FF2B5EF4-FFF2-40B4-BE49-F238E27FC236}">
                <a16:creationId xmlns:a16="http://schemas.microsoft.com/office/drawing/2014/main" id="{03DEE0AF-8AF3-4632-896F-402180027D71}"/>
              </a:ext>
            </a:extLst>
          </p:cNvPr>
          <p:cNvSpPr txBox="1"/>
          <p:nvPr/>
        </p:nvSpPr>
        <p:spPr>
          <a:xfrm>
            <a:off x="2202656" y="3813593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71 790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3" name="object 85">
            <a:extLst>
              <a:ext uri="{FF2B5EF4-FFF2-40B4-BE49-F238E27FC236}">
                <a16:creationId xmlns:a16="http://schemas.microsoft.com/office/drawing/2014/main" id="{8B5F007E-8B61-4BD4-9137-431063B29A26}"/>
              </a:ext>
            </a:extLst>
          </p:cNvPr>
          <p:cNvSpPr txBox="1"/>
          <p:nvPr/>
        </p:nvSpPr>
        <p:spPr>
          <a:xfrm>
            <a:off x="3024186" y="3740168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73 223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4" name="object 85">
            <a:extLst>
              <a:ext uri="{FF2B5EF4-FFF2-40B4-BE49-F238E27FC236}">
                <a16:creationId xmlns:a16="http://schemas.microsoft.com/office/drawing/2014/main" id="{A4300E6F-227B-43E2-810D-38469BCDFB4D}"/>
              </a:ext>
            </a:extLst>
          </p:cNvPr>
          <p:cNvSpPr txBox="1"/>
          <p:nvPr/>
        </p:nvSpPr>
        <p:spPr>
          <a:xfrm>
            <a:off x="3799522" y="3476690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90 759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5" name="object 85">
            <a:extLst>
              <a:ext uri="{FF2B5EF4-FFF2-40B4-BE49-F238E27FC236}">
                <a16:creationId xmlns:a16="http://schemas.microsoft.com/office/drawing/2014/main" id="{B68FBA86-4394-43C0-8E47-27EE59748F70}"/>
              </a:ext>
            </a:extLst>
          </p:cNvPr>
          <p:cNvSpPr txBox="1"/>
          <p:nvPr/>
        </p:nvSpPr>
        <p:spPr>
          <a:xfrm>
            <a:off x="4622482" y="3479046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89 309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6" name="object 85">
            <a:extLst>
              <a:ext uri="{FF2B5EF4-FFF2-40B4-BE49-F238E27FC236}">
                <a16:creationId xmlns:a16="http://schemas.microsoft.com/office/drawing/2014/main" id="{DD8837C9-9AB2-4C96-935A-202B37980D07}"/>
              </a:ext>
            </a:extLst>
          </p:cNvPr>
          <p:cNvSpPr txBox="1"/>
          <p:nvPr/>
        </p:nvSpPr>
        <p:spPr>
          <a:xfrm>
            <a:off x="5433376" y="3642672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algn="ctr">
              <a:lnSpc>
                <a:spcPct val="100000"/>
              </a:lnSpc>
              <a:defRPr sz="1000" b="1" spc="-10">
                <a:solidFill>
                  <a:srgbClr val="585858"/>
                </a:solidFill>
                <a:latin typeface="Arial Narrow"/>
                <a:cs typeface="Arial Narrow"/>
              </a:defRPr>
            </a:lvl1pPr>
          </a:lstStyle>
          <a:p>
            <a:r>
              <a:rPr lang="ru-RU" dirty="0"/>
              <a:t>77 186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7258FC0C-87DB-4B45-B786-AC7ACFFB040C}"/>
              </a:ext>
            </a:extLst>
          </p:cNvPr>
          <p:cNvGraphicFramePr/>
          <p:nvPr>
            <p:extLst/>
          </p:nvPr>
        </p:nvGraphicFramePr>
        <p:xfrm>
          <a:off x="6295945" y="3083922"/>
          <a:ext cx="5935981" cy="228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object 85">
            <a:extLst>
              <a:ext uri="{FF2B5EF4-FFF2-40B4-BE49-F238E27FC236}">
                <a16:creationId xmlns:a16="http://schemas.microsoft.com/office/drawing/2014/main" id="{0FEBC80D-7977-4EE9-8F3C-131B10B42DA2}"/>
              </a:ext>
            </a:extLst>
          </p:cNvPr>
          <p:cNvSpPr txBox="1"/>
          <p:nvPr/>
        </p:nvSpPr>
        <p:spPr>
          <a:xfrm>
            <a:off x="1394698" y="3827376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65 231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39" name="object 85">
            <a:extLst>
              <a:ext uri="{FF2B5EF4-FFF2-40B4-BE49-F238E27FC236}">
                <a16:creationId xmlns:a16="http://schemas.microsoft.com/office/drawing/2014/main" id="{1381A7F4-0237-4979-8923-CDB39762477B}"/>
              </a:ext>
            </a:extLst>
          </p:cNvPr>
          <p:cNvSpPr txBox="1"/>
          <p:nvPr/>
        </p:nvSpPr>
        <p:spPr>
          <a:xfrm>
            <a:off x="5433376" y="3214895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243 474</a:t>
            </a:r>
            <a:endParaRPr sz="1000" b="1" dirty="0">
              <a:latin typeface="Arial Narrow"/>
              <a:cs typeface="Arial Narrow"/>
            </a:endParaRPr>
          </a:p>
        </p:txBody>
      </p:sp>
      <p:sp>
        <p:nvSpPr>
          <p:cNvPr id="40" name="object 85">
            <a:extLst>
              <a:ext uri="{FF2B5EF4-FFF2-40B4-BE49-F238E27FC236}">
                <a16:creationId xmlns:a16="http://schemas.microsoft.com/office/drawing/2014/main" id="{38ABFD2F-1840-4A87-AE1C-D6590EA51979}"/>
              </a:ext>
            </a:extLst>
          </p:cNvPr>
          <p:cNvSpPr txBox="1"/>
          <p:nvPr/>
        </p:nvSpPr>
        <p:spPr>
          <a:xfrm>
            <a:off x="10515600" y="3456433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spc="-10" dirty="0">
                <a:solidFill>
                  <a:srgbClr val="585858"/>
                </a:solidFill>
                <a:latin typeface="Arial Narrow"/>
                <a:cs typeface="Arial Narrow"/>
              </a:rPr>
              <a:t>116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1" name="object 118">
            <a:extLst>
              <a:ext uri="{FF2B5EF4-FFF2-40B4-BE49-F238E27FC236}">
                <a16:creationId xmlns:a16="http://schemas.microsoft.com/office/drawing/2014/main" id="{67DD6010-83D9-4A02-AE84-72E3233A61A5}"/>
              </a:ext>
            </a:extLst>
          </p:cNvPr>
          <p:cNvSpPr txBox="1"/>
          <p:nvPr/>
        </p:nvSpPr>
        <p:spPr>
          <a:xfrm>
            <a:off x="209675" y="5600130"/>
            <a:ext cx="1166888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 Narrow"/>
                <a:cs typeface="Arial Narrow"/>
              </a:defRPr>
            </a:lvl1pPr>
          </a:lstStyle>
          <a:p>
            <a:r>
              <a:rPr lang="ru-RU" sz="1400" dirty="0"/>
              <a:t>Стоимость фактической реализации имущества в 1 квартале продолжает снижаться второй год по сравнению с 2016 г. и является наименьшей за период с 2012 по 2017 гг. </a:t>
            </a:r>
          </a:p>
          <a:p>
            <a:r>
              <a:rPr lang="ru-RU" sz="1400" dirty="0"/>
              <a:t>Сокращение произошло пропорционально по всем типам торгов. Показатели по открытым аукционам также являются минимальными за период с 2012 по 2017 гг.</a:t>
            </a:r>
          </a:p>
          <a:p>
            <a:r>
              <a:rPr lang="ru-RU" sz="1400" dirty="0"/>
              <a:t> При этом средняя стоимость  реализации лота также показывает динамику к снижению.</a:t>
            </a:r>
            <a:endParaRPr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0487660" y="5342044"/>
            <a:ext cx="427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Источник: ЕФРСБ,  2018</a:t>
            </a:r>
          </a:p>
        </p:txBody>
      </p:sp>
      <p:sp>
        <p:nvSpPr>
          <p:cNvPr id="8" name="object 85">
            <a:extLst>
              <a:ext uri="{FF2B5EF4-FFF2-40B4-BE49-F238E27FC236}">
                <a16:creationId xmlns:a16="http://schemas.microsoft.com/office/drawing/2014/main" id="{0597E4AC-944F-4A36-8164-8794AD5DEA40}"/>
              </a:ext>
            </a:extLst>
          </p:cNvPr>
          <p:cNvSpPr txBox="1"/>
          <p:nvPr/>
        </p:nvSpPr>
        <p:spPr>
          <a:xfrm>
            <a:off x="4557394" y="599801"/>
            <a:ext cx="343598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Д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а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нные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600" b="1" spc="-10" dirty="0" err="1">
                <a:solidFill>
                  <a:srgbClr val="585858"/>
                </a:solidFill>
                <a:latin typeface="Arial Narrow"/>
                <a:cs typeface="Arial Narrow"/>
              </a:rPr>
              <a:t>за</a:t>
            </a:r>
            <a:r>
              <a:rPr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10" dirty="0">
                <a:solidFill>
                  <a:srgbClr val="585858"/>
                </a:solidFill>
                <a:latin typeface="Arial Narrow"/>
                <a:cs typeface="Arial Narrow"/>
              </a:rPr>
              <a:t>первый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квартал</a:t>
            </a:r>
            <a:r>
              <a:rPr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,</a:t>
            </a:r>
            <a:r>
              <a:rPr sz="1600" b="1" spc="-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lang="ru-RU" sz="1600" b="1" spc="-10" dirty="0">
                <a:solidFill>
                  <a:srgbClr val="585858"/>
                </a:solidFill>
                <a:latin typeface="Arial Narrow"/>
                <a:cs typeface="Arial Narrow"/>
              </a:rPr>
              <a:t>млн. руб.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47BF49-3026-4C0A-8346-926A4CCE9C1F}"/>
              </a:ext>
            </a:extLst>
          </p:cNvPr>
          <p:cNvSpPr/>
          <p:nvPr/>
        </p:nvSpPr>
        <p:spPr>
          <a:xfrm rot="19453863">
            <a:off x="10559162" y="1362633"/>
            <a:ext cx="40341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22B97B5-6585-4A27-A37A-7183A78472C8}"/>
              </a:ext>
            </a:extLst>
          </p:cNvPr>
          <p:cNvSpPr/>
          <p:nvPr/>
        </p:nvSpPr>
        <p:spPr>
          <a:xfrm rot="19453863">
            <a:off x="10559163" y="1440890"/>
            <a:ext cx="40341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85">
            <a:extLst>
              <a:ext uri="{FF2B5EF4-FFF2-40B4-BE49-F238E27FC236}">
                <a16:creationId xmlns:a16="http://schemas.microsoft.com/office/drawing/2014/main" id="{595D1AE6-C487-4EBC-980E-03181BA358A6}"/>
              </a:ext>
            </a:extLst>
          </p:cNvPr>
          <p:cNvSpPr txBox="1"/>
          <p:nvPr/>
        </p:nvSpPr>
        <p:spPr>
          <a:xfrm>
            <a:off x="3362166" y="1534761"/>
            <a:ext cx="49053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14 340</a:t>
            </a:r>
            <a:endParaRPr sz="10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35999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4538</Words>
  <Application>Microsoft Office PowerPoint</Application>
  <PresentationFormat>Широкоэкранный</PresentationFormat>
  <Paragraphs>1062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Содержание</vt:lpstr>
      <vt:lpstr>Анализ активности электронных площадок</vt:lpstr>
      <vt:lpstr>Состоявшиеся лоты </vt:lpstr>
      <vt:lpstr>Типы торгов</vt:lpstr>
      <vt:lpstr>Анализ объемов реализованного имущества</vt:lpstr>
      <vt:lpstr>Количество участников торгов</vt:lpstr>
      <vt:lpstr>Анализ средней цены лота</vt:lpstr>
      <vt:lpstr>Стоимость реализованного имущества по типам аукционов</vt:lpstr>
      <vt:lpstr>Изменение цены продаж по типам аукционов</vt:lpstr>
      <vt:lpstr>Содержание</vt:lpstr>
      <vt:lpstr>Рейтинг ЭТП. ТОП-10 по количеству опубликованных лотов</vt:lpstr>
      <vt:lpstr>Рейтинг ЭТП. ТОП-10 по количеству участников</vt:lpstr>
      <vt:lpstr>Рейтинг ЭТП. ТОП-10 по торгам, признанным состоявшимися</vt:lpstr>
      <vt:lpstr>Рейтинг ЭТП. ТОП-10 по доле состоявшихся торгов</vt:lpstr>
      <vt:lpstr>Рейтинг ЭТП. ТОП-10 по стоимости реализованного имущества</vt:lpstr>
      <vt:lpstr>Рейтинг ЭТП. ТОП-10 по средней цене состоявшегося лота</vt:lpstr>
      <vt:lpstr>Рейтинг ЭТП. ТОП-10 по росту цены продажи лота</vt:lpstr>
      <vt:lpstr>Рейтинг ЭТП. ТОП-10 по снижению цены продажи лота</vt:lpstr>
      <vt:lpstr>Содержание</vt:lpstr>
      <vt:lpstr>Рейтинг ЭТП. ТОП-10 по совокупности показателей работы</vt:lpstr>
      <vt:lpstr>Презентация PowerPoint</vt:lpstr>
      <vt:lpstr>Презентация PowerPoint</vt:lpstr>
      <vt:lpstr>Содержание</vt:lpstr>
      <vt:lpstr>Исходные данные</vt:lpstr>
      <vt:lpstr>Исходные данные (продолжение)</vt:lpstr>
      <vt:lpstr>Подготовка аналитики и работа с данными</vt:lpstr>
      <vt:lpstr>Подготовка аналитики и работа с данными (продолжение)</vt:lpstr>
      <vt:lpstr>Расчет рейтингов ТОП-10 по отдельным показателям</vt:lpstr>
      <vt:lpstr>Расчет рейтингов ТОП-10 по отдельным показателям (продолжение)</vt:lpstr>
      <vt:lpstr>Интегральный рейтинг ЭТП</vt:lpstr>
      <vt:lpstr>Интегральный рейтинг ЭТП (продолжение)</vt:lpstr>
      <vt:lpstr>Обратная связь и улучшение методики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Maltsev, Aleksei</dc:creator>
  <cp:lastModifiedBy>Maltsev, Aleksei</cp:lastModifiedBy>
  <cp:revision>383</cp:revision>
  <dcterms:created xsi:type="dcterms:W3CDTF">2017-10-18T11:51:03Z</dcterms:created>
  <dcterms:modified xsi:type="dcterms:W3CDTF">2018-05-03T08:32:39Z</dcterms:modified>
</cp:coreProperties>
</file>